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258" r:id="rId3"/>
    <p:sldId id="259" r:id="rId4"/>
    <p:sldId id="260" r:id="rId5"/>
    <p:sldId id="261" r:id="rId6"/>
    <p:sldId id="262" r:id="rId7"/>
    <p:sldId id="281" r:id="rId8"/>
    <p:sldId id="263" r:id="rId9"/>
    <p:sldId id="264" r:id="rId10"/>
    <p:sldId id="265" r:id="rId11"/>
    <p:sldId id="267" r:id="rId12"/>
    <p:sldId id="268" r:id="rId13"/>
    <p:sldId id="266" r:id="rId14"/>
    <p:sldId id="269" r:id="rId15"/>
    <p:sldId id="271" r:id="rId16"/>
    <p:sldId id="272" r:id="rId17"/>
    <p:sldId id="273" r:id="rId18"/>
    <p:sldId id="274" r:id="rId19"/>
    <p:sldId id="270" r:id="rId20"/>
    <p:sldId id="276" r:id="rId21"/>
    <p:sldId id="277" r:id="rId22"/>
    <p:sldId id="282" r:id="rId23"/>
    <p:sldId id="283" r:id="rId24"/>
    <p:sldId id="284" r:id="rId25"/>
    <p:sldId id="278" r:id="rId26"/>
    <p:sldId id="279" r:id="rId27"/>
    <p:sldId id="285" r:id="rId28"/>
    <p:sldId id="286" r:id="rId29"/>
    <p:sldId id="287" r:id="rId30"/>
    <p:sldId id="288" r:id="rId31"/>
    <p:sldId id="289" r:id="rId32"/>
    <p:sldId id="290"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70664" autoAdjust="0"/>
  </p:normalViewPr>
  <p:slideViewPr>
    <p:cSldViewPr snapToGrid="0">
      <p:cViewPr varScale="1">
        <p:scale>
          <a:sx n="51" d="100"/>
          <a:sy n="51" d="100"/>
        </p:scale>
        <p:origin x="1416" y="72"/>
      </p:cViewPr>
      <p:guideLst/>
    </p:cSldViewPr>
  </p:slideViewPr>
  <p:notesTextViewPr>
    <p:cViewPr>
      <p:scale>
        <a:sx n="1" d="1"/>
        <a:sy n="1" d="1"/>
      </p:scale>
      <p:origin x="0" y="0"/>
    </p:cViewPr>
  </p:notesTextViewPr>
  <p:sorterViewPr>
    <p:cViewPr>
      <p:scale>
        <a:sx n="100" d="100"/>
        <a:sy n="100" d="100"/>
      </p:scale>
      <p:origin x="0" y="-526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7D284-89D0-4CAC-8981-69A5A43F484C}" type="datetimeFigureOut">
              <a:rPr lang="en-CA" smtClean="0"/>
              <a:t>2017-03-04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F22167-AF4F-470F-B791-0BBF2DC55E4B}" type="slidenum">
              <a:rPr lang="en-CA" smtClean="0"/>
              <a:t>‹#›</a:t>
            </a:fld>
            <a:endParaRPr lang="en-CA"/>
          </a:p>
        </p:txBody>
      </p:sp>
    </p:spTree>
    <p:extLst>
      <p:ext uri="{BB962C8B-B14F-4D97-AF65-F5344CB8AC3E}">
        <p14:creationId xmlns:p14="http://schemas.microsoft.com/office/powerpoint/2010/main" val="1877178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35517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Lastly, security failures occur when management sees security as a “technology” problem and not a “management” problem. Management must take security seriously and provide a “top-down” approach to creating a security policy.  The latter must be comprehensive, relevant and consistent.  You can’t have a little security; it must be comprehensive and include all aspects of company behaviours, from logging into the network, the storage of sensitive information, the use of company technology and how to respond to suspected exploits.  Security is a management problem balancing the privacy needs of the user with the needs of the organization.  While the media makes “big news” about a network break-in, these are relatively rare.  Companies are more likely to be attacked by disgruntled employees, than by outsiders.  For example, in a recent IT study, only 28% of Canadian companies do hardware/software updates on a regular basis.  This means most Canadian businesses have PCs which can be exploited by malicious employees or hackers to steal trade secrets or create </a:t>
            </a:r>
            <a:r>
              <a:rPr lang="en-CA" sz="1200" kern="1200" dirty="0" err="1">
                <a:solidFill>
                  <a:schemeClr val="tx1"/>
                </a:solidFill>
                <a:effectLst/>
                <a:latin typeface="+mn-lt"/>
                <a:ea typeface="+mn-ea"/>
                <a:cs typeface="+mn-cs"/>
              </a:rPr>
              <a:t>DoS</a:t>
            </a:r>
            <a:r>
              <a:rPr lang="en-CA" sz="1200" kern="1200" dirty="0">
                <a:solidFill>
                  <a:schemeClr val="tx1"/>
                </a:solidFill>
                <a:effectLst/>
                <a:latin typeface="+mn-lt"/>
                <a:ea typeface="+mn-ea"/>
                <a:cs typeface="+mn-cs"/>
              </a:rPr>
              <a:t> (Denial of Server) attacks.</a:t>
            </a:r>
          </a:p>
          <a:p>
            <a:r>
              <a:rPr lang="en-CA" sz="1200" kern="1200" dirty="0">
                <a:solidFill>
                  <a:schemeClr val="tx1"/>
                </a:solidFill>
                <a:effectLst/>
                <a:latin typeface="+mn-lt"/>
                <a:ea typeface="+mn-ea"/>
                <a:cs typeface="+mn-cs"/>
              </a:rPr>
              <a:t>Moreover, CERT (Central Emergency Response Team) which is a clearing house of vulnerabilities has researched network exploits and discovered that 85% of all network break-ins are the result of poor passwords.  Therefore, to improve network security all businesses should require changing passwords on a regular basis and employ password complexity rules, such as not using English words, combining upper case and lower case characters with numbers and meta characters.  </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04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Every change in an alphanumeric password increases the complexity exponentially by about 70 times.  As Table 3 below indicates the difference between an at character password with same case is 8</a:t>
            </a:r>
            <a:r>
              <a:rPr lang="en-CA" sz="1200" kern="1200" baseline="30000" dirty="0">
                <a:solidFill>
                  <a:schemeClr val="tx1"/>
                </a:solidFill>
                <a:effectLst/>
                <a:latin typeface="+mn-lt"/>
                <a:ea typeface="+mn-ea"/>
                <a:cs typeface="+mn-cs"/>
              </a:rPr>
              <a:t> 26</a:t>
            </a:r>
            <a:r>
              <a:rPr lang="en-CA" sz="1200" kern="1200" dirty="0">
                <a:solidFill>
                  <a:schemeClr val="tx1"/>
                </a:solidFill>
                <a:effectLst/>
                <a:latin typeface="+mn-lt"/>
                <a:ea typeface="+mn-ea"/>
                <a:cs typeface="+mn-cs"/>
              </a:rPr>
              <a:t>; this is a weak password which can broken in about 5 seconds. However, an 8 character password with mixed case and meta characters is 8</a:t>
            </a:r>
            <a:r>
              <a:rPr lang="en-CA" sz="1200" kern="1200" baseline="30000" dirty="0">
                <a:solidFill>
                  <a:schemeClr val="tx1"/>
                </a:solidFill>
                <a:effectLst/>
                <a:latin typeface="+mn-lt"/>
                <a:ea typeface="+mn-ea"/>
                <a:cs typeface="+mn-cs"/>
              </a:rPr>
              <a:t>78</a:t>
            </a:r>
            <a:r>
              <a:rPr lang="en-CA" sz="1200" kern="1200" dirty="0">
                <a:solidFill>
                  <a:schemeClr val="tx1"/>
                </a:solidFill>
                <a:effectLst/>
                <a:latin typeface="+mn-lt"/>
                <a:ea typeface="+mn-ea"/>
                <a:cs typeface="+mn-cs"/>
              </a:rPr>
              <a:t>; this password would take approximately 9 hours to crack.  Complexity rules need to be combined with a password history, which prevents users from using a previous password.  The number of previous passwords can be set by the system administrator. </a:t>
            </a:r>
          </a:p>
          <a:p>
            <a:r>
              <a:rPr lang="en-CA" sz="1200" kern="1200" dirty="0">
                <a:solidFill>
                  <a:schemeClr val="tx1"/>
                </a:solidFill>
                <a:effectLst/>
                <a:latin typeface="+mn-lt"/>
                <a:ea typeface="+mn-ea"/>
                <a:cs typeface="+mn-cs"/>
              </a:rPr>
              <a:t>An excellent web site is </a:t>
            </a:r>
            <a:r>
              <a:rPr lang="en-CA" sz="1200" u="sng" kern="1200" dirty="0">
                <a:solidFill>
                  <a:schemeClr val="tx1"/>
                </a:solidFill>
                <a:effectLst/>
                <a:latin typeface="+mn-lt"/>
                <a:ea typeface="+mn-ea"/>
                <a:cs typeface="+mn-cs"/>
                <a:hlinkClick r:id="rId3"/>
              </a:rPr>
              <a:t>https://howsecureismypassword.net/</a:t>
            </a:r>
            <a:r>
              <a:rPr lang="en-CA" sz="1200" kern="1200" dirty="0">
                <a:solidFill>
                  <a:schemeClr val="tx1"/>
                </a:solidFill>
                <a:effectLst/>
                <a:latin typeface="+mn-lt"/>
                <a:ea typeface="+mn-ea"/>
                <a:cs typeface="+mn-cs"/>
              </a:rPr>
              <a:t> which indicates the time it takes to crack a password.</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861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222776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Management is responsible for setting policy guidelines and standards for everyone in the company to do their job in a secure manner.  Guidelines are regulations that should be followed, but are not mandatory.  Standards are regulations which must be followed and are usually paired with corresponding penalties for non-compliance.  The enforcement of the policies is security management.</a:t>
            </a:r>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Security Management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increased use of the Internet, network security has become more important. Currently, network administrators often spend more effort protecting their networks than they spend on the actual setup. They must make the following determinations: </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Who will have access to data?</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What resources will users have access to?</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When will users access the resources?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questions evolve around different levels of trust.  Every network is divided into “trust” spheres.  The most trusted are network resources in an organization such as internal servers, domain controllers, and storage devices. Only a limited number of well-known people should have access to these devices.  Below the most trusted is the less trusted sphere.  This category includes internal users and remote, authenticated users, and servers in a DMZ (A de-militarized zone is a separate subnet which contains only public servers). On a certain level, an organization must trust its users, internal or remote, in order for them to perform their jobs. Despite the trust granted to them</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some people in an</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organization will abuse the trust and do malicious things.  Statistically, you are more likely to be harmed by an internal user than an external hacker.  Although most employees can be trusted,  the actions of the minority, who abuses its privilege, places this group in the less trusted, not most trusted category</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least trusted (sometimes referred to as untrusted) resources and users are Internet servers and remote, unauthenticated users. You can never trust this group because you cannot sure of their intentions.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667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mn-lt"/>
                <a:ea typeface="+mn-ea"/>
                <a:cs typeface="+mn-cs"/>
              </a:rPr>
              <a:t>Planning</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Planning Protect Respond involves three interrelated factors:.</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Planning: Risk Analysis</a:t>
            </a:r>
          </a:p>
          <a:p>
            <a:r>
              <a:rPr lang="en-CA" sz="1200" kern="1200" dirty="0">
                <a:solidFill>
                  <a:schemeClr val="tx1"/>
                </a:solidFill>
                <a:effectLst/>
                <a:latin typeface="+mn-lt"/>
                <a:ea typeface="+mn-ea"/>
                <a:cs typeface="+mn-cs"/>
              </a:rPr>
              <a:t>Protect: Defense in Depth</a:t>
            </a:r>
          </a:p>
          <a:p>
            <a:r>
              <a:rPr lang="en-CA" sz="1200" kern="1200" dirty="0">
                <a:solidFill>
                  <a:schemeClr val="tx1"/>
                </a:solidFill>
                <a:effectLst/>
                <a:latin typeface="+mn-lt"/>
                <a:ea typeface="+mn-ea"/>
                <a:cs typeface="+mn-cs"/>
              </a:rPr>
              <a:t>Respond: Comprehensive security policy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176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Risk analysis involves assessing the cost of an attack with the protection required.  The goal is not to eliminate risk, but to lower it to manageable levels.  Good management requires that if the cost of the counter measure is greater than the lost from an attack, then management should not implement the counter measure.  Risk is the value of the assets lost X the probability of a loss.</a:t>
            </a:r>
          </a:p>
          <a:p>
            <a:r>
              <a:rPr lang="en-CA" dirty="0"/>
              <a:t>In the example below, the probability of a loss, 20% is equal for all three counter measures.  The  total cost to the company if an attack was successful was %500,00 for Counter Measure A and $1,000,000 for Counter Measures B and C.  The annual probability of lost is the value of the loss multiplied by the frequency of the loss. This creates an annual probability of loss of $100,000 for Counter Measure A, and $200,000 for Counter Measure B and C respectively. Now management compares the cost of implementing a counter measure which is $25,000 for alternative A , $25000 for alternative B and $50,000 for alternative C. Subtracting the value of the counter measure from the Annualized probability of loss allows management to make a quantitative choice as to whether to implement the Counter Measure or accept the risk of not implementing the counter measure.  From the table Counter Measure B should not be implemented because the cost is greater than the loss.  On the other hand, Counter Measure B and A should be implemented immediately because of positive savings of $250,000 and $75, 000 respectively should a lost occur. </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5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Protect: Defense in Depth</a:t>
            </a:r>
          </a:p>
          <a:p>
            <a:r>
              <a:rPr lang="en-CA" dirty="0"/>
              <a:t>Defense in depth means that there a multiple layers of network security so that even if an attacker breaches one level there is another level protecting the network and may prevent the attack from succeeding.  Defence starts with physical security locked doors, secure cable closets, CCTV, guards, etc.   Physical security is always the best form of security and the cheapest form when incorporated into the design of a network or building.  If an attacker overcomes physical security, then the perimeter of the </a:t>
            </a:r>
          </a:p>
          <a:p>
            <a:endParaRPr lang="en-CA" dirty="0"/>
          </a:p>
          <a:p>
            <a:r>
              <a:rPr lang="en-CA" dirty="0"/>
              <a:t>Note: Rights refer to what you can and cannot do on the network, such as the right to log in or shut down a PC</a:t>
            </a:r>
          </a:p>
          <a:p>
            <a:endParaRPr lang="en-CA" dirty="0"/>
          </a:p>
          <a:p>
            <a:r>
              <a:rPr lang="en-CA" dirty="0"/>
              <a:t>Permissions refer to what you can or cannot do with shared resources on the network, once you are authenticated on the network.</a:t>
            </a:r>
          </a:p>
          <a:p>
            <a:endParaRPr lang="en-CA" dirty="0"/>
          </a:p>
          <a:p>
            <a:r>
              <a:rPr lang="en-CA" dirty="0"/>
              <a:t>network is still protected by a firewall, quarantine procedures, or Virtual Private network (VPN).  The next layer is the internal network which is protected by breaking the network into isolated segments and using network intrusion software to detect and attack.  Inside the network, each host should be “hardened” by eliminating unneeded services to make the attack footprint as small as possible, installing anti-virus and spyware software, and auditing the frequency of key events such as the number of unsuccessful login attempts.  Login servers should be physically secure and passwords should be complex and changed frequently.  Inside the host, each running application should be hardened by making sure that all critical updates have been installed.  Lastly, the date of each host should be backed up regularly and ACLs, should be set to the minimum required for each user to do his/her job.  Policies should be based on role based authentication; this means that users are organized into groups based on their job responsibility, such as administrators, backup operators, or users.  Members added to the group inherit the rights and privileges of the group.  Users can also delegate responsibility to other users to the level of permission they have been assigned.  These groups are mandatory and each user account must be associated with a functional group.  User permissions are organized into Access Control Lists which are set to the minimal level of permissions for a user to do his/her job. </a:t>
            </a:r>
          </a:p>
          <a:p>
            <a:endParaRPr lang="en-CA" dirty="0"/>
          </a:p>
          <a:p>
            <a:r>
              <a:rPr lang="en-CA" sz="1200" i="1" kern="1200" dirty="0">
                <a:solidFill>
                  <a:schemeClr val="tx1"/>
                </a:solidFill>
                <a:effectLst/>
                <a:latin typeface="+mn-lt"/>
                <a:ea typeface="+mn-ea"/>
                <a:cs typeface="+mn-cs"/>
              </a:rPr>
              <a:t>Lastly, sensitive data files should be audited to ensure only authorized changes.   The defence in depth approach is outlined in policies and procedures to be followed by all employees daily. </a:t>
            </a:r>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142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i="1"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Respond: Enforcement of Comprehensive Security Policy</a:t>
            </a:r>
          </a:p>
          <a:p>
            <a:r>
              <a:rPr lang="en-CA" sz="1200" i="1" kern="1200" dirty="0">
                <a:solidFill>
                  <a:schemeClr val="tx1"/>
                </a:solidFill>
                <a:effectLst/>
                <a:latin typeface="+mn-lt"/>
                <a:ea typeface="+mn-ea"/>
                <a:cs typeface="+mn-cs"/>
              </a:rPr>
              <a:t>A comprehensive security policy involves protecting the assets of the company by providing guidelines and standards for all employees to follow.  An international standard for writing and implementing security policies is ISO 17799.  Seneca College completed its ISO 17799 certification several years ago and it took 4 years to complete.  Certification assures partners and government agencies that you have technical controls in place to protect data, to properly configure hardware and software, control how technology is used, how to respond to a break-in and recover from human or natural disasters.  A review of the ISO topics, summaries the policies required for certification:</a:t>
            </a:r>
          </a:p>
          <a:p>
            <a:endParaRPr lang="en-CA"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47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222287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Threat Environment</a:t>
            </a:r>
          </a:p>
          <a:p>
            <a:r>
              <a:rPr lang="en-CA" dirty="0"/>
              <a:t>  Employees are naturally against security procedures because it adds steps to the job and generally makes procedures more complex.  This is the main reason why security policies must be implemented from the top down.  The threat environment can be an insider or an outsider.  You cannot adequately protect the network unless you have a thorough understand the hacker mind set and methodology.  Hacking is when a person intentionally uses a computer resource without authorization or in excess of his/her authorization.  Think of the following scenarios and ask is this hacking or not?</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7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1435085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477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656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155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649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4250985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Traditionally, hackers have been adolescents who break into networks or release malware.  These individuals are driven by a desire for curiosity, power and peer “bragging” rights.  The most dangerous group of hackers are “script-kiddies”; the latter are individuals who execute scripts written by others.  They do not have a high level of technical knowledge, but their huge numbers make them very dangerous.  According to the RCMP, most script kiddies work with a mentor, who is a member of a criminal organization, and uses script kiddies as unwitting pones in a criminal plan.  One such plan is “pump and dumb” schemes.  These are schemes which intentionally try to manipulate the price of stocks.  For example, the criminal organization buys options on a stock, predicting that the stock price will fall in 3 months.  The organization floods the social media and hacking sites with a GUI script which will create a denial of service attack on the victim company.  Script kiddies launch the attack with the mentor and brag about how successful their denial of service attack was and how long they could maintain it.  Customers of the company, however, finding it difficult to contact the company and receive updates, switched to a competitor.  Consequently, the company’s stock price falls and the criminal organization makes a wind-fall profit.</a:t>
            </a:r>
          </a:p>
          <a:p>
            <a:r>
              <a:rPr lang="en-CA" dirty="0"/>
              <a:t>Traditional attackers have been external hackers motivated by bragging rights or disgruntled employees.  Employees are dangerous because they are inside the network and are trusted; they also know the security policies making it easier to circumvent.  Ex-employees have stolen money, trade secrets or sabotaged systems.  These traditional attackers are now a small and shrinking minority.  They are being replaced with a modern attacker who is part of a loosely organized criminal organization working solely for the profit motive, breaking into networks, stealing information, etc.  Attackers today are showing increased sophistication using large and complex black markets for attack programs, conducting attacks-for-hire, renting bot services and money laundering.</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180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Types of Attacks</a:t>
            </a:r>
          </a:p>
          <a:p>
            <a:r>
              <a:rPr lang="en-CA" dirty="0"/>
              <a:t>There are two types of attacks in general use today:  random criminal attacks on individuals and targeted criminal attacks on corporations.</a:t>
            </a:r>
          </a:p>
          <a:p>
            <a:r>
              <a:rPr lang="en-CA" dirty="0"/>
              <a:t>Criminal Attacks on Individuals</a:t>
            </a:r>
          </a:p>
          <a:p>
            <a:r>
              <a:rPr lang="en-CA" dirty="0"/>
              <a:t>Criminal attacks on individuals today are largely to steal personal information, such as credit card or banking information. In this case, the goal is steal a victim’s credit card number so you can make purchases. Or, the goal could be to steal several pieces of a victim’s identity to impersonate the victim and get a loan from a financial institution.  The latter is more serious than the first, and can destroy a person’s credit rating for many years. In corporate identity theft, the attacker impersonates an entire corporation’s credit card and uses it in the company’s name or commits other crimes in the name of the firm.  Such action can seriously harm a company’s reputation and product branding.  In both cases, malware (evil software) is the tool used – viruses, worms or Trojan horses.</a:t>
            </a:r>
          </a:p>
          <a:p>
            <a:endParaRPr lang="en-CA" dirty="0"/>
          </a:p>
          <a:p>
            <a:r>
              <a:rPr lang="en-CA" dirty="0"/>
              <a:t>Viruses are pieces of code that attach themselves to other programs.  A virus executes when the infected program runs.  Viruses can be spread by email attachments, links on a web site or file sharing using USB flash drives.</a:t>
            </a:r>
          </a:p>
          <a:p>
            <a:r>
              <a:rPr lang="en-CA" dirty="0"/>
              <a:t>The cost common malware today, however, is a worm.  Worms are stand-alone programs that do not need to attach to other programs because they are written in a macro language like VB.  They propagate the same way as viruses.  Viruses and worms have payloads, which can erase hard disks, or send users to pornographic sites, steal personal information, or download another program such as a keystroke logger.  Sometimes the payload is hidden in a Trojan Horse.  The latter is a container which has a legitimate looking purpose, but contains an illegitimate payload.</a:t>
            </a:r>
          </a:p>
          <a:p>
            <a:r>
              <a:rPr lang="en-CA" dirty="0"/>
              <a:t>These types of attacks are rarely targeted; rather, the attacks are designed to be random and attack individuals in a specific region, or with an IP address in a specific range.  Consequently, stopping these types of attacks requires installing anti-virus and anti-phishing software to scan applications and web sites for potential malicious use.  Since criminals are always trying to find new methods, it is important to maintain regular software updates to catch the latest methods.</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321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Criminal Attacks on Corporations</a:t>
            </a:r>
          </a:p>
          <a:p>
            <a:r>
              <a:rPr lang="en-CA" dirty="0"/>
              <a:t>Attacks on corporate networks are usually targeted attacks to break in and if that is not possible, initiate a denial of service attack.  The attacker typically has a 3 step plan.</a:t>
            </a:r>
          </a:p>
          <a:p>
            <a:r>
              <a:rPr lang="en-CA" dirty="0"/>
              <a:t>Stage 1</a:t>
            </a:r>
          </a:p>
          <a:p>
            <a:r>
              <a:rPr lang="en-CA" dirty="0"/>
              <a:t>The first step in planning a break-in is to scan the network and get as much public information about the network.  A common tool used is the </a:t>
            </a:r>
            <a:r>
              <a:rPr lang="en-CA" dirty="0" err="1"/>
              <a:t>whois</a:t>
            </a:r>
            <a:r>
              <a:rPr lang="en-CA" dirty="0"/>
              <a:t> database with is built into the UNIX operating system.  You can see that this database provides information that can be used in social engineering attacks, such as the name and phone number of the IT manager and the IP addresses of Seneca’s DNS servers. Most attackers send 2 to 3 months gathering information and planning the attack.  They use social engineering to steal information either remotely or by going on the premises.  The PING command can be used to find active hosts and returns the host’s IP address.  Once an attacker knows that a host is active and available, the attacker will send another round of packets to see which ports are available.  This tells the attacker which applications are running on the host.  </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020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Stage 2</a:t>
            </a:r>
          </a:p>
          <a:p>
            <a:r>
              <a:rPr lang="en-CA" dirty="0"/>
              <a:t>Armed with this information the attacker can then research known vulnerabilities in system or application software that can be used to take over the host.  The attacker than finds or designs an exploit that takes advantage of the vulnerability.  A review of all attacks since 2002 has shown that there is a spike in attacks, after the patch for the vulnerability is released.  This is counter initiative from what we think happens and we need to examine it.  We think that once a vulnerability is known that attacks will increase until a patch is created and then as the patch is applied the number of attacks declines (represented by the blue line in the diagram below).  This trend is not what happens.  The spike in attacks does not occur until after the patch is released (represented by the red line).  Why?  Think like the attacker.</a:t>
            </a:r>
          </a:p>
          <a:p>
            <a:r>
              <a:rPr lang="en-CA" dirty="0"/>
              <a:t>With the release of the patch the attacker can easily reverse engineer the patch to convert it to an exploit.   Then the attacker can release the exploit and inflect PCs before the patch is applied.  On a large network, the time delay between releasing a patch and applying it on network hosts can take 6 months to a year.</a:t>
            </a:r>
          </a:p>
          <a:p>
            <a:r>
              <a:rPr lang="en-CA" dirty="0"/>
              <a:t>Stage 2 is a Stage 2 is a process of trial and error.  Try one exploit after another to find one that works.  The attacker could also try and guess a user’s password.  However, this seldom works, if the network has good security, the attacker will be locked out after several attempts.  The more fruitful attack is to use known vulnerabilities and convert the patch to an exploit or find an exploit on the web posted on hacking web sites.  An open source tool used for this purpose is </a:t>
            </a:r>
            <a:r>
              <a:rPr lang="en-CA" dirty="0" err="1"/>
              <a:t>Metasploit</a:t>
            </a:r>
            <a:r>
              <a:rPr lang="en-CA" dirty="0"/>
              <a:t> (read about it at https://www.metasploit.com/).  Originally designed as a tool for network administrators to test they own networks, it has become a tool to find vulnerabilities and break into networks. </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009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Stage 3</a:t>
            </a:r>
          </a:p>
          <a:p>
            <a:r>
              <a:rPr lang="en-CA" dirty="0"/>
              <a:t>Once the hacker has successfully uses an exploit, he/she will download a hacker tool kit to automate the process by creating  “a backdoor” (a way to get back into the computer with a known password and full privilege).  The tool will also delete log files to cover the attack’s tracks and/or download a </a:t>
            </a:r>
            <a:r>
              <a:rPr lang="en-CA" dirty="0" err="1"/>
              <a:t>keylogger</a:t>
            </a:r>
            <a:r>
              <a:rPr lang="en-CA" dirty="0"/>
              <a:t> program so the hacker can monitor company activity or steal passwords and account information.</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46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mn-lt"/>
                <a:ea typeface="+mn-ea"/>
                <a:cs typeface="+mn-cs"/>
              </a:rPr>
              <a:t>Network Management</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creation of new networks or the modification of an existing network is the every day work of networking professionals.  Management will select the least expensive technology that will meet user needs.  Networks are never static, they are continually changing to the needs and goals of the organization and personnel over time.  Today, we are building much larger networks than can be easily managed.  For example, even a midsized company can have 500 Ethernet switches and over 100 servers.  </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303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the attacker cannot break-in, he/she will initiate a denial of service attack (</a:t>
            </a:r>
            <a:r>
              <a:rPr lang="en-CA" dirty="0" err="1"/>
              <a:t>DoS</a:t>
            </a:r>
            <a:r>
              <a:rPr lang="en-CA" dirty="0"/>
              <a:t>).  Or the goal is to </a:t>
            </a:r>
          </a:p>
          <a:p>
            <a:r>
              <a:rPr lang="en-CA" dirty="0"/>
              <a:t>disrupt the company operations, the hacker does not need to break in. He/she can disrupt company servers or switches\routers. A common </a:t>
            </a:r>
            <a:r>
              <a:rPr lang="en-CA" dirty="0" err="1"/>
              <a:t>DoS</a:t>
            </a:r>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756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 Smurf attack, the attacker sends a single PING packet with spoofed source address of the victim’s IP address, 1.2.3.4, and the spoofed internal broadcast address of an innocent network.  The network router must be misconfigured because no router should forward an external packet arriving with the internal address of the network.  This is a clear sign of a forged packet.  However, if broadcasting is enabled, the router will forward the packet to all internal hosts.  Each host then replies to the echo request and sends a packet to the victim’s IP address.  Using this attack an attacker can amplify one packet into a stream of packets to prevent the victim’s server from responding to legitimate requests.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17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mn-lt"/>
                <a:ea typeface="+mn-ea"/>
                <a:cs typeface="+mn-cs"/>
              </a:rPr>
              <a:t>Cost and Decision Making</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In networking, cost is a major constraint.  User demand can never keep pace with corporate budgets. To aid in understanding how network changes can affect performance, management uses simulation tools like Riverbed Academic Modeler, which we are using in this class.    There is never enough money to meet all user demands; management must make rational decisions and decide which product is best for the organization. To aid its decision making, management will use a Weighted Criteria Table.  All products, under consideration are written at the top of the chart.  Each product is measured by the same criteria.  The latter are subjective elements that management wants to compare the products by: such as cost, ease of installation and ease of use.</a:t>
            </a: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 the table above, each criterion is given a weight from 1-5, 5 being the most important and 1 the least important factor to management.  Then the products are rated by each criterion on a scale from 1-10.  For example, product 1 has a price rating of 10 and product 2 has a rating of 8. This means that product 1 has a </a:t>
            </a:r>
            <a:r>
              <a:rPr lang="en-CA" sz="1200" u="sng" kern="1200" dirty="0">
                <a:solidFill>
                  <a:schemeClr val="tx1"/>
                </a:solidFill>
                <a:effectLst/>
                <a:latin typeface="+mn-lt"/>
                <a:ea typeface="+mn-ea"/>
                <a:cs typeface="+mn-cs"/>
              </a:rPr>
              <a:t>lower price</a:t>
            </a:r>
            <a:r>
              <a:rPr lang="en-CA" sz="1200" kern="1200" dirty="0">
                <a:solidFill>
                  <a:schemeClr val="tx1"/>
                </a:solidFill>
                <a:effectLst/>
                <a:latin typeface="+mn-lt"/>
                <a:ea typeface="+mn-ea"/>
                <a:cs typeface="+mn-cs"/>
              </a:rPr>
              <a:t> than product 2, and thus a higher score.   The rating for each criterion is multiplied by the weight to create a value. The total of all values will lead to the best product.  We can see that product 1 has a higher value that product 2, so management should purchase product 1 because it has the lowest price, and is easier to install than product 2.  The latter has a higher ease of use, but management ranked ease of use a lower priority than price and installation.  Using this method of decision making, management can quantify a subjective choice.</a:t>
            </a:r>
          </a:p>
          <a:p>
            <a:endParaRPr lang="en-CA"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CA" sz="1200" i="1"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361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 Once a product has been selected, it is managements responsibility to provide a multi-year budget to meet the network plan. Network projects have large capital outlays in some years and small outlays in others.  The network administrator must constantly monitor the network and select the projects to keep the network up to date over time.</a:t>
            </a:r>
          </a:p>
          <a:p>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Service Level Agreements (SLAs)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Users and consumers expect quality of service (</a:t>
            </a:r>
            <a:r>
              <a:rPr lang="en-CA" sz="1200" kern="1200" dirty="0" err="1">
                <a:solidFill>
                  <a:schemeClr val="tx1"/>
                </a:solidFill>
                <a:effectLst/>
                <a:latin typeface="+mn-lt"/>
                <a:ea typeface="+mn-ea"/>
                <a:cs typeface="+mn-cs"/>
              </a:rPr>
              <a:t>QoS</a:t>
            </a:r>
            <a:r>
              <a:rPr lang="en-CA" sz="1200" kern="1200" dirty="0">
                <a:solidFill>
                  <a:schemeClr val="tx1"/>
                </a:solidFill>
                <a:effectLst/>
                <a:latin typeface="+mn-lt"/>
                <a:ea typeface="+mn-ea"/>
                <a:cs typeface="+mn-cs"/>
              </a:rPr>
              <a:t>) today.  The days of slow speeds, long delays and frequent power outages will no longer be tolerated.  Consequently, when companies deal with service providers, such as cloud or web hosting services, they seek a written contract specifying the level of service expected.  If the supplier is unable to meet the contractual minimum then a performance penalty will be paid to the company.  Some firms are even beginning to require SLAs as a performance measure for internal network staff.  The two most common SLAs are speed and latency.  Networks SLAs will have a stated speed that must be met a specific period of time, such as 512 </a:t>
            </a:r>
            <a:r>
              <a:rPr lang="en-CA" sz="1200" kern="1200" dirty="0" err="1">
                <a:solidFill>
                  <a:schemeClr val="tx1"/>
                </a:solidFill>
                <a:effectLst/>
                <a:latin typeface="+mn-lt"/>
                <a:ea typeface="+mn-ea"/>
                <a:cs typeface="+mn-cs"/>
              </a:rPr>
              <a:t>Mbps</a:t>
            </a:r>
            <a:r>
              <a:rPr lang="en-CA" sz="1200" kern="1200" dirty="0">
                <a:solidFill>
                  <a:schemeClr val="tx1"/>
                </a:solidFill>
                <a:effectLst/>
                <a:latin typeface="+mn-lt"/>
                <a:ea typeface="+mn-ea"/>
                <a:cs typeface="+mn-cs"/>
              </a:rPr>
              <a:t> 99% of the time in one year. This means that the service provide can fail to meet this standard for approximately 31/2 days out of a year without triggering a penalty.  Latency deals with delays which can be aggravated by congestion.  Latency greater that 15 </a:t>
            </a:r>
            <a:r>
              <a:rPr lang="en-CA" sz="1200" kern="1200" dirty="0" err="1">
                <a:solidFill>
                  <a:schemeClr val="tx1"/>
                </a:solidFill>
                <a:effectLst/>
                <a:latin typeface="+mn-lt"/>
                <a:ea typeface="+mn-ea"/>
                <a:cs typeface="+mn-cs"/>
              </a:rPr>
              <a:t>ms</a:t>
            </a:r>
            <a:r>
              <a:rPr lang="en-CA" sz="1200" kern="1200" dirty="0">
                <a:solidFill>
                  <a:schemeClr val="tx1"/>
                </a:solidFill>
                <a:effectLst/>
                <a:latin typeface="+mn-lt"/>
                <a:ea typeface="+mn-ea"/>
                <a:cs typeface="+mn-cs"/>
              </a:rPr>
              <a:t> can prevent real world applications, like VoIP, from working correctly.  Thus, companies will seek a SLA where latency can not exceed 15 </a:t>
            </a:r>
            <a:r>
              <a:rPr lang="en-CA" sz="1200" kern="1200" dirty="0" err="1">
                <a:solidFill>
                  <a:schemeClr val="tx1"/>
                </a:solidFill>
                <a:effectLst/>
                <a:latin typeface="+mn-lt"/>
                <a:ea typeface="+mn-ea"/>
                <a:cs typeface="+mn-cs"/>
              </a:rPr>
              <a:t>ms</a:t>
            </a:r>
            <a:r>
              <a:rPr lang="en-CA" sz="1200" kern="1200" dirty="0">
                <a:solidFill>
                  <a:schemeClr val="tx1"/>
                </a:solidFill>
                <a:effectLst/>
                <a:latin typeface="+mn-lt"/>
                <a:ea typeface="+mn-ea"/>
                <a:cs typeface="+mn-cs"/>
              </a:rPr>
              <a:t>, 99% of the time over a year.</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71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69851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In addition to maintaining the network infrastructure and SLAs, managements main responsibility today is security.  Regardless, of the industry today, all companies are primarily concerned with “data processing”.  Protecting the collection, storage and retention of data on the network is necessary for management to make timely and relevant decisions.</a:t>
            </a:r>
          </a:p>
          <a:p>
            <a:r>
              <a:rPr lang="en-CA" sz="1200" kern="1200" dirty="0">
                <a:solidFill>
                  <a:schemeClr val="tx1"/>
                </a:solidFill>
                <a:effectLst/>
                <a:latin typeface="+mn-lt"/>
                <a:ea typeface="+mn-ea"/>
                <a:cs typeface="+mn-cs"/>
              </a:rPr>
              <a:t> </a:t>
            </a:r>
          </a:p>
          <a:p>
            <a:r>
              <a:rPr lang="en-CA" sz="1200" b="1" kern="1200" dirty="0">
                <a:solidFill>
                  <a:schemeClr val="tx1"/>
                </a:solidFill>
                <a:effectLst/>
                <a:latin typeface="+mn-lt"/>
                <a:ea typeface="+mn-ea"/>
                <a:cs typeface="+mn-cs"/>
              </a:rPr>
              <a:t>Reasons for Network Security Failures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Reasons for network security failures are many, but the majority of all failures are the result of human beings.  For example, a hacker sends a system alert email to all employees of a company at 4:50pm which looks like it came for the IT manager’s email account: ”System maintenance in progress.  All servers will reboot in 2 minutes, please log in and reboot your computer to complete the process”.  This is an actual social engineering attack playing on the ignorance of users.  An IT manager never needs users to login and reboot to complete system maintenance.  Another example is “piggy-backing” where an intruder waits at a secure door (usually complaining that he/she has a job interview, but has lost the access code) waiting for someone to let him/her in or scoots in before the door closes and the user is unaware that an authorized person has entered the building.  Again, training can prevent this by entering a special code into the door keypad to alert security that an authorized person is attempting to gain access.</a:t>
            </a: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809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second major reason for security failures is poor assumptions. This is particularly true with programmers; they make assumptions about how the application will be used and the type of data to be entered by the user.  Overly trusting the input can lead to SQL injection or buffer overflow attacks.  Programmers must never trust user input and validate all data from all sources before accepting it as input into the application.</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887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A third reason for security failures is hardware and/or software misconfigurations; the latter are more likely to occur if the server is a multipurpose server with data and code running on the same machine, as a small local business.  Modern network design uses a 3tier approach.  The user enters data into an HTML front end server which communications via sockets to an application server and data base servers.  Using sockets is more secure because unless the data entered is in the format and length expected by the stored procedure, on the application server, the function call will fail.  Network administrations must be aware of known vulnerabilities in software and patch regularly to avoid network exploits.  </a:t>
            </a:r>
          </a:p>
          <a:p>
            <a:r>
              <a:rPr lang="en-CA" sz="1200" b="1" kern="1200" dirty="0">
                <a:solidFill>
                  <a:schemeClr val="tx1"/>
                </a:solidFill>
                <a:effectLst/>
                <a:latin typeface="+mn-lt"/>
                <a:ea typeface="+mn-ea"/>
                <a:cs typeface="+mn-cs"/>
              </a:rPr>
              <a:t>Note:  </a:t>
            </a:r>
            <a:r>
              <a:rPr lang="en-CA" sz="1200" kern="1200" dirty="0">
                <a:solidFill>
                  <a:schemeClr val="tx1"/>
                </a:solidFill>
                <a:effectLst/>
                <a:latin typeface="+mn-lt"/>
                <a:ea typeface="+mn-ea"/>
                <a:cs typeface="+mn-cs"/>
              </a:rPr>
              <a:t>A vulnerability is a known weakness in the software that could be taken advantage by malicious individuals</a:t>
            </a:r>
            <a:br>
              <a:rPr lang="en-CA"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An exploit is a tool designed to take advantage of a known vulnerability.  A network break-in is also called an exploit.</a:t>
            </a:r>
            <a:br>
              <a:rPr lang="en-CA"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Servers for example should only run the services necessary to get the job done.  For example, the windows print spooler service, which runs with system privilege, is a primary target for hackers.  Taking over this service gives them system privilege on the local machine.  A server which mistakenly has this service running then has an “increased foot-print” for attack.  Software applications must work with system software and the combination of applications and operating system versions can lead to configuration vulnerabilities, such as the PDF file vulnerability.  The main vulnerability today is application software where the developer overly trusted that users will input data in the format and length expected.</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112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hasCustomPrompt="1"/>
          </p:nvPr>
        </p:nvSpPr>
        <p:spPr>
          <a:xfrm>
            <a:off x="1523999" y="4800600"/>
            <a:ext cx="9144002" cy="1143000"/>
          </a:xfrm>
        </p:spPr>
        <p:txBody>
          <a:bodyPr anchor="b">
            <a:normAutofit/>
          </a:bodyPr>
          <a:lstStyle>
            <a:lvl1pPr algn="ctr">
              <a:defRPr sz="4800">
                <a:solidFill>
                  <a:schemeClr val="bg1"/>
                </a:solidFill>
              </a:defRPr>
            </a:lvl1pPr>
          </a:lstStyle>
          <a:p>
            <a:r>
              <a:rPr lang="en-CA" dirty="0"/>
              <a:t>DCF255</a:t>
            </a:r>
            <a:endParaRPr dirty="0"/>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88" y="0"/>
            <a:ext cx="12564042" cy="4824607"/>
          </a:xfrm>
          <a:prstGeom prst="rect">
            <a:avLst/>
          </a:prstGeom>
        </p:spPr>
      </p:pic>
    </p:spTree>
    <p:extLst>
      <p:ext uri="{BB962C8B-B14F-4D97-AF65-F5344CB8AC3E}">
        <p14:creationId xmlns:p14="http://schemas.microsoft.com/office/powerpoint/2010/main" val="136947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dirty="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3/4/2017</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183878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3/4/2017</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1492045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7D43D-6574-4C7B-808D-C6C12215A4D4}"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3/4/2017</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ECE5F2-81AA-4605-B028-6FBA391056AF}"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9603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3/4/2017</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4886551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DCF255</a:t>
            </a:r>
          </a:p>
        </p:txBody>
      </p:sp>
      <p:sp>
        <p:nvSpPr>
          <p:cNvPr id="4" name="Subtitle 3"/>
          <p:cNvSpPr>
            <a:spLocks noGrp="1"/>
          </p:cNvSpPr>
          <p:nvPr>
            <p:ph type="subTitle" idx="1"/>
          </p:nvPr>
        </p:nvSpPr>
        <p:spPr/>
        <p:txBody>
          <a:bodyPr/>
          <a:lstStyle/>
          <a:p>
            <a:r>
              <a:rPr lang="en-US" dirty="0"/>
              <a:t>Lecture 8 |  Network Management and Security</a:t>
            </a:r>
          </a:p>
        </p:txBody>
      </p:sp>
    </p:spTree>
    <p:extLst>
      <p:ext uri="{BB962C8B-B14F-4D97-AF65-F5344CB8AC3E}">
        <p14:creationId xmlns:p14="http://schemas.microsoft.com/office/powerpoint/2010/main" val="11196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901" y="170058"/>
            <a:ext cx="9509760" cy="1222292"/>
          </a:xfrm>
        </p:spPr>
        <p:txBody>
          <a:bodyPr>
            <a:normAutofit/>
          </a:bodyPr>
          <a:lstStyle/>
          <a:p>
            <a:r>
              <a:rPr lang="en-US" b="1" dirty="0"/>
              <a:t> Hardware\Software Misconfigurations</a:t>
            </a: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10" name="TextBox 9"/>
          <p:cNvSpPr txBox="1"/>
          <p:nvPr/>
        </p:nvSpPr>
        <p:spPr>
          <a:xfrm>
            <a:off x="924901" y="1541928"/>
            <a:ext cx="5816558"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04040"/>
                </a:solidFill>
                <a:effectLst/>
                <a:uLnTx/>
                <a:uFillTx/>
                <a:latin typeface="Corbel"/>
                <a:ea typeface="+mn-ea"/>
                <a:cs typeface="+mn-cs"/>
              </a:rPr>
              <a:t>Multi-purpose servers are more likely to be misconfigured because the run multiple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04040"/>
                </a:solidFill>
                <a:effectLst/>
                <a:uLnTx/>
                <a:uFillTx/>
                <a:latin typeface="Corbel"/>
                <a:ea typeface="+mn-ea"/>
                <a:cs typeface="+mn-cs"/>
              </a:rPr>
              <a:t>3 tier approach middle tier communicates with back end servers via sockets </a:t>
            </a:r>
          </a:p>
          <a:p>
            <a:pPr marL="742950" lvl="1" indent="-285750">
              <a:buFont typeface="Arial" panose="020B0604020202020204" pitchFamily="34" charset="0"/>
              <a:buChar char="•"/>
              <a:defRPr/>
            </a:pPr>
            <a:r>
              <a:rPr lang="en-US" sz="2400" dirty="0">
                <a:solidFill>
                  <a:srgbClr val="404040"/>
                </a:solidFill>
                <a:latin typeface="Corbel"/>
              </a:rPr>
              <a:t>Uses stored procedures information must be in length and format expected</a:t>
            </a:r>
            <a:br>
              <a:rPr kumimoji="0" lang="en-US" sz="2400" b="0" i="0" u="none" strike="noStrike" kern="1200" cap="none" spc="0" normalizeH="0" baseline="0" noProof="0" dirty="0">
                <a:ln>
                  <a:noFill/>
                </a:ln>
                <a:solidFill>
                  <a:srgbClr val="404040"/>
                </a:solidFill>
                <a:effectLst/>
                <a:uLnTx/>
                <a:uFillTx/>
                <a:latin typeface="Corbel"/>
                <a:ea typeface="+mn-ea"/>
                <a:cs typeface="+mn-cs"/>
              </a:rPr>
            </a:br>
            <a:endParaRPr kumimoji="0" lang="en-US" sz="2400" b="0" i="0" u="none" strike="noStrike" kern="1200" cap="none" spc="0" normalizeH="0" baseline="0" noProof="0" dirty="0">
              <a:ln>
                <a:noFill/>
              </a:ln>
              <a:solidFill>
                <a:srgbClr val="404040"/>
              </a:solidFill>
              <a:effectLst/>
              <a:uLnTx/>
              <a:uFillTx/>
              <a:latin typeface="Corbel"/>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6889589" y="1541928"/>
            <a:ext cx="4800815" cy="3200543"/>
          </a:xfrm>
          <a:prstGeom prst="rect">
            <a:avLst/>
          </a:prstGeom>
        </p:spPr>
      </p:pic>
      <p:sp>
        <p:nvSpPr>
          <p:cNvPr id="7" name="Rectangle 6"/>
          <p:cNvSpPr/>
          <p:nvPr/>
        </p:nvSpPr>
        <p:spPr>
          <a:xfrm>
            <a:off x="1165412" y="5015394"/>
            <a:ext cx="9269249" cy="128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t>Vulnerability – is a known weakness in the software </a:t>
            </a:r>
            <a:br>
              <a:rPr lang="en-CA" sz="2000" dirty="0"/>
            </a:br>
            <a:r>
              <a:rPr lang="en-CA" sz="2000" dirty="0"/>
              <a:t>Exploit – is  a tool designed to take advantage of a known vulnerability. A network break-in is also called an “exploit”</a:t>
            </a:r>
          </a:p>
        </p:txBody>
      </p:sp>
    </p:spTree>
    <p:extLst>
      <p:ext uri="{BB962C8B-B14F-4D97-AF65-F5344CB8AC3E}">
        <p14:creationId xmlns:p14="http://schemas.microsoft.com/office/powerpoint/2010/main" val="293031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r>
              <a:rPr lang="en-CA" dirty="0"/>
              <a:t>Poor Policy Guidelines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880472" y="1331452"/>
            <a:ext cx="6352644" cy="526297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1" i="0" u="none" strike="noStrike" kern="1200" cap="none" spc="0" normalizeH="0" baseline="0" noProof="0" dirty="0">
                <a:ln>
                  <a:noFill/>
                </a:ln>
                <a:solidFill>
                  <a:srgbClr val="404040"/>
                </a:solidFill>
                <a:effectLst/>
                <a:uLnTx/>
                <a:uFillTx/>
                <a:latin typeface="Corbel"/>
                <a:ea typeface="+mn-ea"/>
                <a:cs typeface="+mn-cs"/>
              </a:rPr>
              <a:t>Security is a Management problem, NOT a technology problem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Must be top-</a:t>
            </a:r>
            <a:r>
              <a:rPr kumimoji="0" lang="en-CA" sz="2400" b="0" i="0" u="none" strike="noStrike" kern="1200" cap="none" spc="0" normalizeH="0" baseline="0" noProof="0" dirty="0" err="1">
                <a:ln>
                  <a:noFill/>
                </a:ln>
                <a:solidFill>
                  <a:srgbClr val="404040"/>
                </a:solidFill>
                <a:effectLst/>
                <a:uLnTx/>
                <a:uFillTx/>
                <a:latin typeface="Corbel"/>
                <a:ea typeface="+mn-ea"/>
                <a:cs typeface="+mn-cs"/>
              </a:rPr>
              <a:t>down,compre</a:t>
            </a:r>
            <a:r>
              <a:rPr lang="en-CA" sz="2400" dirty="0" err="1">
                <a:solidFill>
                  <a:srgbClr val="404040"/>
                </a:solidFill>
                <a:latin typeface="Corbel"/>
              </a:rPr>
              <a:t>hensive</a:t>
            </a:r>
            <a:r>
              <a:rPr lang="en-CA" sz="2400" dirty="0">
                <a:solidFill>
                  <a:srgbClr val="404040"/>
                </a:solidFill>
                <a:latin typeface="Corbel"/>
              </a:rPr>
              <a:t>, relevant and consistent</a:t>
            </a:r>
          </a:p>
          <a:p>
            <a:pPr marL="742950" lvl="1" indent="-285750">
              <a:buFont typeface="Arial" panose="020B0604020202020204" pitchFamily="34" charset="0"/>
              <a:buChar char="•"/>
              <a:defRPr/>
            </a:pPr>
            <a:r>
              <a:rPr lang="en-CA" sz="2400" dirty="0">
                <a:solidFill>
                  <a:srgbClr val="404040"/>
                </a:solidFill>
                <a:latin typeface="Corbel"/>
              </a:rPr>
              <a:t>Account policies</a:t>
            </a:r>
          </a:p>
          <a:p>
            <a:pPr marL="742950" lvl="1" indent="-285750">
              <a:buFont typeface="Arial" panose="020B0604020202020204" pitchFamily="34" charset="0"/>
              <a:buChar char="•"/>
              <a:defRPr/>
            </a:pPr>
            <a:r>
              <a:rPr lang="en-CA" sz="2400" dirty="0">
                <a:solidFill>
                  <a:srgbClr val="404040"/>
                </a:solidFill>
                <a:latin typeface="Corbel"/>
              </a:rPr>
              <a:t>Storage of data</a:t>
            </a:r>
          </a:p>
          <a:p>
            <a:pPr marL="742950" lvl="1" indent="-285750">
              <a:buFont typeface="Arial" panose="020B0604020202020204" pitchFamily="34" charset="0"/>
              <a:buChar char="•"/>
              <a:defRPr/>
            </a:pPr>
            <a:r>
              <a:rPr lang="en-CA" sz="2400" dirty="0">
                <a:solidFill>
                  <a:srgbClr val="404040"/>
                </a:solidFill>
                <a:latin typeface="Corbel"/>
              </a:rPr>
              <a:t>How to use company technology</a:t>
            </a:r>
          </a:p>
          <a:p>
            <a:pPr marL="742950" lvl="1" indent="-285750">
              <a:buFont typeface="Arial" panose="020B0604020202020204" pitchFamily="34" charset="0"/>
              <a:buChar char="•"/>
              <a:defRPr/>
            </a:pPr>
            <a:r>
              <a:rPr lang="en-CA" sz="2400" dirty="0">
                <a:solidFill>
                  <a:srgbClr val="404040"/>
                </a:solidFill>
                <a:latin typeface="Corbel"/>
              </a:rPr>
              <a:t>How to respond to break-ins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85% of network break-ins caused by weak passwords</a:t>
            </a:r>
          </a:p>
          <a:p>
            <a:pPr marL="742950" lvl="1" indent="-285750">
              <a:buFont typeface="Arial" panose="020B0604020202020204" pitchFamily="34" charset="0"/>
              <a:buChar char="•"/>
              <a:defRPr/>
            </a:pPr>
            <a:r>
              <a:rPr lang="en-CA" sz="2400" dirty="0">
                <a:solidFill>
                  <a:srgbClr val="404040"/>
                </a:solidFill>
                <a:latin typeface="Corbel"/>
              </a:rPr>
              <a:t>Complexity rules</a:t>
            </a:r>
          </a:p>
          <a:p>
            <a:pPr marL="742950" lvl="1" indent="-285750">
              <a:buFont typeface="Arial" panose="020B0604020202020204" pitchFamily="34" charset="0"/>
              <a:buChar char="•"/>
              <a:defRPr/>
            </a:pPr>
            <a:r>
              <a:rPr lang="en-CA" sz="2400" dirty="0">
                <a:solidFill>
                  <a:srgbClr val="404040"/>
                </a:solidFill>
                <a:latin typeface="Corbel"/>
              </a:rPr>
              <a:t>Use password history</a:t>
            </a:r>
          </a:p>
          <a:p>
            <a:pPr marL="285750"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Update </a:t>
            </a:r>
            <a:r>
              <a:rPr kumimoji="0" lang="en-CA" sz="2400" b="0" i="0" u="none" strike="noStrike" kern="1200" cap="none" spc="0" normalizeH="0" baseline="0" noProof="0" dirty="0" err="1">
                <a:ln>
                  <a:noFill/>
                </a:ln>
                <a:solidFill>
                  <a:srgbClr val="404040"/>
                </a:solidFill>
                <a:effectLst/>
                <a:uLnTx/>
                <a:uFillTx/>
                <a:latin typeface="Corbel"/>
                <a:ea typeface="+mn-ea"/>
                <a:cs typeface="+mn-cs"/>
              </a:rPr>
              <a:t>hardw</a:t>
            </a:r>
            <a:r>
              <a:rPr lang="en-CA" sz="2400" dirty="0">
                <a:solidFill>
                  <a:srgbClr val="404040"/>
                </a:solidFill>
                <a:latin typeface="Corbel"/>
              </a:rPr>
              <a:t>are\software regularly – 28%  of Canadian companies do it regularly</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233116" y="720306"/>
            <a:ext cx="4618225" cy="5138588"/>
          </a:xfrm>
          <a:prstGeom prst="rect">
            <a:avLst/>
          </a:prstGeom>
        </p:spPr>
      </p:pic>
    </p:spTree>
    <p:extLst>
      <p:ext uri="{BB962C8B-B14F-4D97-AF65-F5344CB8AC3E}">
        <p14:creationId xmlns:p14="http://schemas.microsoft.com/office/powerpoint/2010/main" val="236714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467360"/>
            <a:ext cx="9509760" cy="1222292"/>
          </a:xfrm>
        </p:spPr>
        <p:txBody>
          <a:bodyPr>
            <a:normAutofit fontScale="90000"/>
          </a:bodyPr>
          <a:lstStyle/>
          <a:p>
            <a:r>
              <a:rPr lang="en-CA" dirty="0"/>
              <a:t>Password Complexity </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839097" y="4677445"/>
            <a:ext cx="9509760"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Each change in password increases complexity by about 70 times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8 character same case is 8</a:t>
            </a:r>
            <a:r>
              <a:rPr lang="en-CA" sz="2400" baseline="30000" dirty="0">
                <a:solidFill>
                  <a:srgbClr val="404040"/>
                </a:solidFill>
                <a:latin typeface="Corbel"/>
              </a:rPr>
              <a:t>26 </a:t>
            </a:r>
            <a:r>
              <a:rPr lang="en-CA" sz="2400" dirty="0">
                <a:solidFill>
                  <a:srgbClr val="404040"/>
                </a:solidFill>
                <a:latin typeface="Corbel"/>
              </a:rPr>
              <a:t>– broken in 5 seconds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8 character mixed case is 8</a:t>
            </a:r>
            <a:r>
              <a:rPr kumimoji="0" lang="en-CA" sz="2400" b="0" i="0" u="none" strike="noStrike" kern="1200" cap="none" spc="0" normalizeH="0" baseline="30000" noProof="0" dirty="0">
                <a:ln>
                  <a:noFill/>
                </a:ln>
                <a:solidFill>
                  <a:srgbClr val="404040"/>
                </a:solidFill>
                <a:effectLst/>
                <a:uLnTx/>
                <a:uFillTx/>
                <a:latin typeface="Corbel"/>
                <a:ea typeface="+mn-ea"/>
                <a:cs typeface="+mn-cs"/>
              </a:rPr>
              <a:t>78</a:t>
            </a:r>
            <a:r>
              <a:rPr kumimoji="0" lang="en-CA" sz="2400" b="0" i="0" u="none" strike="noStrike" kern="1200" cap="none" spc="0" normalizeH="0" baseline="0" noProof="0" dirty="0">
                <a:ln>
                  <a:noFill/>
                </a:ln>
                <a:solidFill>
                  <a:srgbClr val="404040"/>
                </a:solidFill>
                <a:effectLst/>
                <a:uLnTx/>
                <a:uFillTx/>
                <a:latin typeface="Corbel"/>
                <a:ea typeface="+mn-ea"/>
                <a:cs typeface="+mn-cs"/>
              </a:rPr>
              <a:t> – broken in 9 hours</a:t>
            </a:r>
          </a:p>
          <a:p>
            <a:pPr marL="285750" lvl="0" indent="-285750">
              <a:buFont typeface="Arial" panose="020B0604020202020204" pitchFamily="34" charset="0"/>
              <a:buChar char="•"/>
              <a:defRPr/>
            </a:pPr>
            <a:r>
              <a:rPr lang="en-CA" sz="2400" dirty="0"/>
              <a:t>An excellent web site is </a:t>
            </a:r>
            <a:r>
              <a:rPr lang="en-CA" sz="2400" u="sng" dirty="0">
                <a:hlinkClick r:id="rId3"/>
              </a:rPr>
              <a:t>https://howsecureismypassword.net/</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4"/>
          <a:stretch>
            <a:fillRect/>
          </a:stretch>
        </p:blipFill>
        <p:spPr>
          <a:xfrm>
            <a:off x="641135" y="1078506"/>
            <a:ext cx="10909729" cy="3177756"/>
          </a:xfrm>
          <a:prstGeom prst="rect">
            <a:avLst/>
          </a:prstGeom>
        </p:spPr>
      </p:pic>
    </p:spTree>
    <p:extLst>
      <p:ext uri="{BB962C8B-B14F-4D97-AF65-F5344CB8AC3E}">
        <p14:creationId xmlns:p14="http://schemas.microsoft.com/office/powerpoint/2010/main" val="34271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Security Management</a:t>
            </a:r>
          </a:p>
        </p:txBody>
      </p:sp>
      <p:sp>
        <p:nvSpPr>
          <p:cNvPr id="3" name="Content Placeholder 2"/>
          <p:cNvSpPr>
            <a:spLocks noGrp="1"/>
          </p:cNvSpPr>
          <p:nvPr>
            <p:ph type="body" idx="1"/>
          </p:nvPr>
        </p:nvSpPr>
        <p:spPr/>
        <p:txBody>
          <a:bodyPr/>
          <a:lstStyle/>
          <a:p>
            <a:pPr lvl="0"/>
            <a:r>
              <a:rPr lang="en-US" dirty="0"/>
              <a:t>Plan Protect and Respond</a:t>
            </a:r>
          </a:p>
        </p:txBody>
      </p:sp>
    </p:spTree>
    <p:extLst>
      <p:ext uri="{BB962C8B-B14F-4D97-AF65-F5344CB8AC3E}">
        <p14:creationId xmlns:p14="http://schemas.microsoft.com/office/powerpoint/2010/main" val="11295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Security Management</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Guidelines – are regulations that should be followed but are not mandatory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Standards – are regulations that must be followed and are backed by penalties for non-compliance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Divide network into trust spheres</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742950" lvl="1"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Administrators – most trusted</a:t>
            </a:r>
          </a:p>
          <a:p>
            <a:pPr marL="742950" lvl="1"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Users, DMZ – less trusted</a:t>
            </a:r>
          </a:p>
          <a:p>
            <a:pPr marL="742950" lvl="1"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Internet users, unauthorized and remote users - untrusted</a:t>
            </a:r>
          </a:p>
        </p:txBody>
      </p:sp>
      <p:pic>
        <p:nvPicPr>
          <p:cNvPr id="3" name="Picture 2"/>
          <p:cNvPicPr>
            <a:picLocks noChangeAspect="1"/>
          </p:cNvPicPr>
          <p:nvPr/>
        </p:nvPicPr>
        <p:blipFill>
          <a:blip r:embed="rId3"/>
          <a:stretch>
            <a:fillRect/>
          </a:stretch>
        </p:blipFill>
        <p:spPr>
          <a:xfrm>
            <a:off x="6537941" y="1268737"/>
            <a:ext cx="4775518" cy="3823215"/>
          </a:xfrm>
          <a:prstGeom prst="rect">
            <a:avLst/>
          </a:prstGeom>
        </p:spPr>
      </p:pic>
    </p:spTree>
    <p:extLst>
      <p:ext uri="{BB962C8B-B14F-4D97-AF65-F5344CB8AC3E}">
        <p14:creationId xmlns:p14="http://schemas.microsoft.com/office/powerpoint/2010/main" val="233495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Plan Protect Respond</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8" name="TextBox 7"/>
          <p:cNvSpPr txBox="1"/>
          <p:nvPr/>
        </p:nvSpPr>
        <p:spPr>
          <a:xfrm>
            <a:off x="1186787" y="1410669"/>
            <a:ext cx="3843505" cy="1477328"/>
          </a:xfrm>
          <a:prstGeom prst="rect">
            <a:avLst/>
          </a:prstGeom>
          <a:noFill/>
        </p:spPr>
        <p:txBody>
          <a:bodyPr wrap="square" rtlCol="0">
            <a:spAutoFit/>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Plan</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1200150" lvl="2" indent="-285750">
              <a:buFont typeface="Arial" panose="020B0604020202020204" pitchFamily="34" charset="0"/>
              <a:buChar char="•"/>
              <a:defRPr/>
            </a:pPr>
            <a:r>
              <a:rPr lang="en-CA" sz="2400" dirty="0">
                <a:solidFill>
                  <a:srgbClr val="404040"/>
                </a:solidFill>
                <a:latin typeface="Corbel"/>
              </a:rPr>
              <a:t>Risk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5030292" y="1478204"/>
            <a:ext cx="6960846" cy="3488244"/>
          </a:xfrm>
          <a:prstGeom prst="rect">
            <a:avLst/>
          </a:prstGeom>
        </p:spPr>
      </p:pic>
      <p:sp>
        <p:nvSpPr>
          <p:cNvPr id="7" name="TextBox 6"/>
          <p:cNvSpPr txBox="1"/>
          <p:nvPr/>
        </p:nvSpPr>
        <p:spPr>
          <a:xfrm>
            <a:off x="1263954" y="3088414"/>
            <a:ext cx="3843505" cy="1477328"/>
          </a:xfrm>
          <a:prstGeom prst="rect">
            <a:avLst/>
          </a:prstGeom>
          <a:noFill/>
        </p:spPr>
        <p:txBody>
          <a:bodyPr wrap="square" rtlCol="0">
            <a:spAutoFit/>
          </a:bodyPr>
          <a:lstStyle/>
          <a:p>
            <a:pPr marL="800100" marR="0" lvl="1" indent="-285750" fontAlgn="auto">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Protect</a:t>
            </a:r>
            <a:br>
              <a:rPr lang="en-CA" sz="2400" dirty="0">
                <a:solidFill>
                  <a:srgbClr val="404040"/>
                </a:solidFill>
                <a:latin typeface="Corbel"/>
              </a:rPr>
            </a:br>
            <a:endParaRPr lang="en-CA" sz="2400" dirty="0">
              <a:solidFill>
                <a:srgbClr val="404040"/>
              </a:solidFill>
              <a:latin typeface="Corbel"/>
            </a:endParaRPr>
          </a:p>
          <a:p>
            <a:pPr marL="1257300" lvl="2" indent="-285750">
              <a:buFont typeface="Arial" panose="020B0604020202020204" pitchFamily="34" charset="0"/>
              <a:buChar char="•"/>
              <a:defRPr/>
            </a:pPr>
            <a:r>
              <a:rPr lang="en-CA" sz="2400" dirty="0">
                <a:solidFill>
                  <a:srgbClr val="404040"/>
                </a:solidFill>
                <a:latin typeface="Corbel"/>
              </a:rPr>
              <a:t>Defense in Depth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9" name="TextBox 8"/>
          <p:cNvSpPr txBox="1"/>
          <p:nvPr/>
        </p:nvSpPr>
        <p:spPr>
          <a:xfrm>
            <a:off x="1527445" y="4963003"/>
            <a:ext cx="6002907" cy="1477328"/>
          </a:xfrm>
          <a:prstGeom prst="rect">
            <a:avLst/>
          </a:prstGeom>
          <a:noFill/>
        </p:spPr>
        <p:txBody>
          <a:bodyPr wrap="square" rtlCol="0">
            <a:spAutoFit/>
          </a:bodyPr>
          <a:lstStyle/>
          <a:p>
            <a:pPr marL="800100" marR="0" lvl="1" indent="-285750" fontAlgn="auto">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Respond</a:t>
            </a:r>
            <a:br>
              <a:rPr lang="en-CA" sz="2400" dirty="0">
                <a:solidFill>
                  <a:srgbClr val="404040"/>
                </a:solidFill>
                <a:latin typeface="Corbel"/>
              </a:rPr>
            </a:br>
            <a:endParaRPr lang="en-CA" sz="2400" dirty="0">
              <a:solidFill>
                <a:srgbClr val="404040"/>
              </a:solidFill>
              <a:latin typeface="Corbel"/>
            </a:endParaRPr>
          </a:p>
          <a:p>
            <a:pPr marL="1200150" lvl="2" indent="-285750">
              <a:buFont typeface="Arial" panose="020B0604020202020204" pitchFamily="34" charset="0"/>
              <a:buChar char="•"/>
              <a:defRPr/>
            </a:pPr>
            <a:r>
              <a:rPr lang="en-CA" sz="2400" dirty="0">
                <a:solidFill>
                  <a:srgbClr val="404040"/>
                </a:solidFill>
                <a:latin typeface="Corbel"/>
              </a:rPr>
              <a:t>Comprehensive Security Policy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155442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normAutofit/>
          </a:bodyPr>
          <a:lstStyle/>
          <a:p>
            <a:r>
              <a:rPr lang="en-US" dirty="0"/>
              <a:t>Planning: Risk Analysis</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5" name="Picture 4"/>
          <p:cNvPicPr>
            <a:picLocks noChangeAspect="1"/>
          </p:cNvPicPr>
          <p:nvPr/>
        </p:nvPicPr>
        <p:blipFill>
          <a:blip r:embed="rId3"/>
          <a:stretch>
            <a:fillRect/>
          </a:stretch>
        </p:blipFill>
        <p:spPr>
          <a:xfrm>
            <a:off x="233083" y="1233424"/>
            <a:ext cx="11779624" cy="2686263"/>
          </a:xfrm>
          <a:prstGeom prst="rect">
            <a:avLst/>
          </a:prstGeom>
        </p:spPr>
      </p:pic>
      <p:sp>
        <p:nvSpPr>
          <p:cNvPr id="6" name="Rectangle 5"/>
          <p:cNvSpPr/>
          <p:nvPr/>
        </p:nvSpPr>
        <p:spPr>
          <a:xfrm>
            <a:off x="1341119" y="4357383"/>
            <a:ext cx="9667540" cy="1200329"/>
          </a:xfrm>
          <a:prstGeom prst="rect">
            <a:avLst/>
          </a:prstGeom>
        </p:spPr>
        <p:txBody>
          <a:bodyPr wrap="square">
            <a:spAutoFit/>
          </a:bodyPr>
          <a:lstStyle/>
          <a:p>
            <a:pPr marL="285750" lvl="0" indent="-285750">
              <a:buFont typeface="Arial" panose="020B0604020202020204" pitchFamily="34" charset="0"/>
              <a:buChar char="•"/>
              <a:defRPr/>
            </a:pPr>
            <a:r>
              <a:rPr lang="en-CA" sz="2400" dirty="0">
                <a:solidFill>
                  <a:srgbClr val="404040"/>
                </a:solidFill>
              </a:rPr>
              <a:t>Risk = Value of the Asset X the probability of loss</a:t>
            </a:r>
          </a:p>
          <a:p>
            <a:pPr marL="285750" lvl="0" indent="-285750">
              <a:buFont typeface="Arial" panose="020B0604020202020204" pitchFamily="34" charset="0"/>
              <a:buChar char="•"/>
              <a:defRPr/>
            </a:pPr>
            <a:r>
              <a:rPr lang="en-CA" sz="2400" dirty="0">
                <a:solidFill>
                  <a:srgbClr val="404040"/>
                </a:solidFill>
              </a:rPr>
              <a:t>Good Management is not to spend money on a counter measure if the cost is greater than the risk of loss</a:t>
            </a:r>
          </a:p>
        </p:txBody>
      </p:sp>
    </p:spTree>
    <p:extLst>
      <p:ext uri="{BB962C8B-B14F-4D97-AF65-F5344CB8AC3E}">
        <p14:creationId xmlns:p14="http://schemas.microsoft.com/office/powerpoint/2010/main" val="69811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259589"/>
            <a:ext cx="9509760" cy="1233424"/>
          </a:xfrm>
        </p:spPr>
        <p:txBody>
          <a:bodyPr/>
          <a:lstStyle/>
          <a:p>
            <a:r>
              <a:rPr lang="en-CA" dirty="0"/>
              <a:t>Protect: Defense in Depth</a:t>
            </a:r>
            <a:br>
              <a:rPr lang="en-CA" dirty="0"/>
            </a:br>
            <a:endParaRPr lang="en-US" dirty="0"/>
          </a:p>
        </p:txBody>
      </p:sp>
      <p:sp>
        <p:nvSpPr>
          <p:cNvPr id="7" name="Rectangle 6"/>
          <p:cNvSpPr/>
          <p:nvPr/>
        </p:nvSpPr>
        <p:spPr>
          <a:xfrm>
            <a:off x="1178220" y="1148032"/>
            <a:ext cx="3591004" cy="2308324"/>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Physical security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 </a:t>
            </a:r>
            <a:r>
              <a:rPr kumimoji="0" lang="en-CA" sz="2400" b="0" i="0" u="none" strike="noStrike" kern="1200" cap="none" spc="0" normalizeH="0" baseline="0" noProof="0" dirty="0">
                <a:ln>
                  <a:noFill/>
                </a:ln>
                <a:solidFill>
                  <a:srgbClr val="404040"/>
                </a:solidFill>
                <a:effectLst/>
                <a:uLnTx/>
                <a:uFillTx/>
                <a:latin typeface="Corbel"/>
                <a:ea typeface="+mn-ea"/>
                <a:cs typeface="+mn-cs"/>
              </a:rPr>
              <a:t>Firewall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 Intrusion Detection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 </a:t>
            </a:r>
            <a:r>
              <a:rPr kumimoji="0" lang="en-CA" sz="2400" b="0" i="0" u="none" strike="noStrike" kern="1200" cap="none" spc="0" normalizeH="0" baseline="0" noProof="0" dirty="0">
                <a:ln>
                  <a:noFill/>
                </a:ln>
                <a:solidFill>
                  <a:srgbClr val="404040"/>
                </a:solidFill>
                <a:effectLst/>
                <a:uLnTx/>
                <a:uFillTx/>
                <a:latin typeface="Corbel"/>
                <a:ea typeface="+mn-ea"/>
                <a:cs typeface="+mn-cs"/>
              </a:rPr>
              <a:t>Host Hardening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 </a:t>
            </a:r>
            <a:r>
              <a:rPr kumimoji="0" lang="en-CA" sz="2400" b="0" i="0" u="none" strike="noStrike" kern="1200" cap="none" spc="0" normalizeH="0" baseline="0" noProof="0" dirty="0">
                <a:ln>
                  <a:noFill/>
                </a:ln>
                <a:solidFill>
                  <a:srgbClr val="404040"/>
                </a:solidFill>
                <a:effectLst/>
                <a:uLnTx/>
                <a:uFillTx/>
                <a:latin typeface="Corbel"/>
                <a:ea typeface="+mn-ea"/>
                <a:cs typeface="+mn-cs"/>
              </a:rPr>
              <a:t>ALC, Auditing, Cryptography</a:t>
            </a:r>
          </a:p>
        </p:txBody>
      </p:sp>
      <p:pic>
        <p:nvPicPr>
          <p:cNvPr id="3" name="Picture 2"/>
          <p:cNvPicPr>
            <a:picLocks noChangeAspect="1"/>
          </p:cNvPicPr>
          <p:nvPr/>
        </p:nvPicPr>
        <p:blipFill>
          <a:blip r:embed="rId3"/>
          <a:stretch>
            <a:fillRect/>
          </a:stretch>
        </p:blipFill>
        <p:spPr>
          <a:xfrm>
            <a:off x="5034567" y="992425"/>
            <a:ext cx="6415103" cy="5545656"/>
          </a:xfrm>
          <a:prstGeom prst="rect">
            <a:avLst/>
          </a:prstGeom>
        </p:spPr>
      </p:pic>
      <p:pic>
        <p:nvPicPr>
          <p:cNvPr id="6" name="Picture 5"/>
          <p:cNvPicPr>
            <a:picLocks noChangeAspect="1"/>
          </p:cNvPicPr>
          <p:nvPr/>
        </p:nvPicPr>
        <p:blipFill>
          <a:blip r:embed="rId4"/>
          <a:stretch>
            <a:fillRect/>
          </a:stretch>
        </p:blipFill>
        <p:spPr>
          <a:xfrm>
            <a:off x="912877" y="3445257"/>
            <a:ext cx="3856347" cy="3092824"/>
          </a:xfrm>
          <a:prstGeom prst="rect">
            <a:avLst/>
          </a:prstGeom>
        </p:spPr>
      </p:pic>
    </p:spTree>
    <p:extLst>
      <p:ext uri="{BB962C8B-B14F-4D97-AF65-F5344CB8AC3E}">
        <p14:creationId xmlns:p14="http://schemas.microsoft.com/office/powerpoint/2010/main" val="3233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Respond: Comprehensive Security Policy</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556273" y="1469951"/>
            <a:ext cx="4376085" cy="4154984"/>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ISO 17799 standard outlines the security policy process</a:t>
            </a:r>
          </a:p>
          <a:p>
            <a:pPr marR="0" lvl="0" algn="l" defTabSz="914400" rtl="0" eaLnBrk="1" fontAlgn="auto" latinLnBrk="0" hangingPunct="1">
              <a:lnSpc>
                <a:spcPct val="100000"/>
              </a:lnSpc>
              <a:spcBef>
                <a:spcPts val="0"/>
              </a:spcBef>
              <a:spcAft>
                <a:spcPts val="0"/>
              </a:spcAft>
              <a:buClrTx/>
              <a:buSzTx/>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Certification shows partners and others you have policies to protect data, control machine usage and recover from disaster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Review of the topics show its comprehensiveness</a:t>
            </a: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6549558" y="1128478"/>
            <a:ext cx="5153025" cy="5143500"/>
          </a:xfrm>
          <a:prstGeom prst="rect">
            <a:avLst/>
          </a:prstGeom>
        </p:spPr>
      </p:pic>
    </p:spTree>
    <p:extLst>
      <p:ext uri="{BB962C8B-B14F-4D97-AF65-F5344CB8AC3E}">
        <p14:creationId xmlns:p14="http://schemas.microsoft.com/office/powerpoint/2010/main" val="303358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Environment</a:t>
            </a:r>
          </a:p>
        </p:txBody>
      </p:sp>
      <p:sp>
        <p:nvSpPr>
          <p:cNvPr id="3" name="Content Placeholder 2"/>
          <p:cNvSpPr>
            <a:spLocks noGrp="1"/>
          </p:cNvSpPr>
          <p:nvPr>
            <p:ph type="body" idx="1"/>
          </p:nvPr>
        </p:nvSpPr>
        <p:spPr/>
        <p:txBody>
          <a:bodyPr/>
          <a:lstStyle/>
          <a:p>
            <a:pPr lvl="0"/>
            <a:r>
              <a:rPr lang="en-US" dirty="0"/>
              <a:t>Understanding What is hacking?</a:t>
            </a:r>
          </a:p>
        </p:txBody>
      </p:sp>
    </p:spTree>
    <p:extLst>
      <p:ext uri="{BB962C8B-B14F-4D97-AF65-F5344CB8AC3E}">
        <p14:creationId xmlns:p14="http://schemas.microsoft.com/office/powerpoint/2010/main" val="3856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fontScale="62500" lnSpcReduction="20000"/>
          </a:bodyPr>
          <a:lstStyle/>
          <a:p>
            <a:r>
              <a:rPr lang="en-US" sz="5000" dirty="0"/>
              <a:t>Network Management</a:t>
            </a:r>
          </a:p>
          <a:p>
            <a:pPr lvl="1"/>
            <a:r>
              <a:rPr lang="en-US" sz="4800" dirty="0"/>
              <a:t>Service License Agreements (SLAs)</a:t>
            </a:r>
          </a:p>
          <a:p>
            <a:pPr lvl="1"/>
            <a:r>
              <a:rPr lang="en-US" sz="4800" dirty="0"/>
              <a:t>Reasons for Network Failures</a:t>
            </a:r>
          </a:p>
          <a:p>
            <a:r>
              <a:rPr lang="en-US" sz="5000" dirty="0"/>
              <a:t>Security Management</a:t>
            </a:r>
          </a:p>
          <a:p>
            <a:r>
              <a:rPr lang="en-US" sz="5000" dirty="0"/>
              <a:t>Plan Protect and Respond</a:t>
            </a:r>
          </a:p>
          <a:p>
            <a:pPr lvl="1"/>
            <a:r>
              <a:rPr lang="en-US" sz="4800" dirty="0"/>
              <a:t>Understanding the Threat Environment</a:t>
            </a:r>
          </a:p>
          <a:p>
            <a:r>
              <a:rPr lang="en-US" sz="5000" dirty="0"/>
              <a:t>Hacker Motivation and Methodology</a:t>
            </a:r>
          </a:p>
          <a:p>
            <a:pPr lvl="1"/>
            <a:r>
              <a:rPr lang="en-US" sz="4800" dirty="0"/>
              <a:t>Types of Attacks</a:t>
            </a:r>
          </a:p>
          <a:p>
            <a:pPr lvl="1"/>
            <a:endParaRPr lang="en-US" sz="5000" dirty="0"/>
          </a:p>
          <a:p>
            <a:endParaRPr lang="en-US" sz="5000" dirty="0"/>
          </a:p>
          <a:p>
            <a:endParaRPr lang="en-US" dirty="0"/>
          </a:p>
        </p:txBody>
      </p:sp>
    </p:spTree>
    <p:extLst>
      <p:ext uri="{BB962C8B-B14F-4D97-AF65-F5344CB8AC3E}">
        <p14:creationId xmlns:p14="http://schemas.microsoft.com/office/powerpoint/2010/main" val="37464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Hacking</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191447" y="1901953"/>
            <a:ext cx="5412404" cy="3046988"/>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Hacking is when a person intentionally uses a computer resource without authorization or in excess of his/her authorization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To protect a network you must understand the hacker motivation and methodology</a:t>
            </a:r>
          </a:p>
        </p:txBody>
      </p:sp>
      <p:pic>
        <p:nvPicPr>
          <p:cNvPr id="5" name="Picture 4"/>
          <p:cNvPicPr>
            <a:picLocks noChangeAspect="1"/>
          </p:cNvPicPr>
          <p:nvPr/>
        </p:nvPicPr>
        <p:blipFill>
          <a:blip r:embed="rId3"/>
          <a:stretch>
            <a:fillRect/>
          </a:stretch>
        </p:blipFill>
        <p:spPr>
          <a:xfrm>
            <a:off x="7102288" y="1700784"/>
            <a:ext cx="4247029" cy="2831353"/>
          </a:xfrm>
          <a:prstGeom prst="rect">
            <a:avLst/>
          </a:prstGeom>
        </p:spPr>
      </p:pic>
    </p:spTree>
    <p:extLst>
      <p:ext uri="{BB962C8B-B14F-4D97-AF65-F5344CB8AC3E}">
        <p14:creationId xmlns:p14="http://schemas.microsoft.com/office/powerpoint/2010/main" val="256821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Hacking Scenario 1</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46751" y="1757608"/>
            <a:ext cx="6555320" cy="2585323"/>
          </a:xfrm>
          <a:prstGeom prst="rect">
            <a:avLst/>
          </a:prstGeom>
          <a:noFill/>
        </p:spPr>
        <p:txBody>
          <a:bodyPr wrap="square" rtlCol="0">
            <a:spAutoFit/>
          </a:bodyPr>
          <a:lstStyle/>
          <a:p>
            <a:pPr marL="285750" lvl="0" indent="-285750">
              <a:buFont typeface="Arial" panose="020B0604020202020204" pitchFamily="34" charset="0"/>
              <a:buChar char="•"/>
              <a:defRPr/>
            </a:pPr>
            <a:r>
              <a:rPr lang="en-CA" sz="2400" dirty="0">
                <a:solidFill>
                  <a:srgbClr val="404040"/>
                </a:solidFill>
              </a:rPr>
              <a:t>You work in the School of Computer Studies and you find the username and password of the secretary on his/her desk.  You log in with the secretary’s user name and password, just to browse around and you are careful not to change anything.  Are you hacking?</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7760791" y="1478896"/>
            <a:ext cx="4047845" cy="4047845"/>
          </a:xfrm>
          <a:prstGeom prst="rect">
            <a:avLst/>
          </a:prstGeom>
        </p:spPr>
      </p:pic>
      <p:sp>
        <p:nvSpPr>
          <p:cNvPr id="9" name="Rectangle 8"/>
          <p:cNvSpPr/>
          <p:nvPr/>
        </p:nvSpPr>
        <p:spPr>
          <a:xfrm>
            <a:off x="1276411" y="4209400"/>
            <a:ext cx="6096000" cy="2308324"/>
          </a:xfrm>
          <a:prstGeom prst="rect">
            <a:avLst/>
          </a:prstGeom>
        </p:spPr>
        <p:txBody>
          <a:bodyPr>
            <a:spAutoFit/>
          </a:bodyPr>
          <a:lstStyle/>
          <a:p>
            <a:r>
              <a:rPr lang="en-CA" sz="2400" b="1" dirty="0"/>
              <a:t>Yes, because finding the username and password did not give you authorization to use it.  Most companies have an Acceptable use policy which strongly prevents a user from logging in to another users account for any purpose</a:t>
            </a:r>
          </a:p>
        </p:txBody>
      </p:sp>
    </p:spTree>
    <p:extLst>
      <p:ext uri="{BB962C8B-B14F-4D97-AF65-F5344CB8AC3E}">
        <p14:creationId xmlns:p14="http://schemas.microsoft.com/office/powerpoint/2010/main" val="3451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Hacking Scenario 2</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46751" y="1757608"/>
            <a:ext cx="6555320"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t>You log into your authorized account and discover you can accidentally see sensitive information in your manager’s directory.  You spend a few minutes browsing around, but you did not change anything. Are you hacking?</a:t>
            </a:r>
          </a:p>
        </p:txBody>
      </p:sp>
      <p:pic>
        <p:nvPicPr>
          <p:cNvPr id="5" name="Picture 4"/>
          <p:cNvPicPr>
            <a:picLocks noChangeAspect="1"/>
          </p:cNvPicPr>
          <p:nvPr/>
        </p:nvPicPr>
        <p:blipFill>
          <a:blip r:embed="rId3"/>
          <a:stretch>
            <a:fillRect/>
          </a:stretch>
        </p:blipFill>
        <p:spPr>
          <a:xfrm>
            <a:off x="7760791" y="1478896"/>
            <a:ext cx="4047845" cy="4047845"/>
          </a:xfrm>
          <a:prstGeom prst="rect">
            <a:avLst/>
          </a:prstGeom>
        </p:spPr>
      </p:pic>
      <p:sp>
        <p:nvSpPr>
          <p:cNvPr id="9" name="Rectangle 8"/>
          <p:cNvSpPr/>
          <p:nvPr/>
        </p:nvSpPr>
        <p:spPr>
          <a:xfrm>
            <a:off x="1276411" y="4209400"/>
            <a:ext cx="6096000" cy="461665"/>
          </a:xfrm>
          <a:prstGeom prst="rect">
            <a:avLst/>
          </a:prstGeom>
        </p:spPr>
        <p:txBody>
          <a:bodyPr>
            <a:spAutoFit/>
          </a:bodyPr>
          <a:lstStyle/>
          <a:p>
            <a:endParaRPr lang="en-CA" sz="2400" b="1" dirty="0"/>
          </a:p>
        </p:txBody>
      </p:sp>
      <p:sp>
        <p:nvSpPr>
          <p:cNvPr id="6" name="Rectangle 5"/>
          <p:cNvSpPr/>
          <p:nvPr/>
        </p:nvSpPr>
        <p:spPr>
          <a:xfrm>
            <a:off x="1341120" y="4209400"/>
            <a:ext cx="6096000" cy="2308324"/>
          </a:xfrm>
          <a:prstGeom prst="rect">
            <a:avLst/>
          </a:prstGeom>
        </p:spPr>
        <p:txBody>
          <a:bodyPr>
            <a:spAutoFit/>
          </a:bodyPr>
          <a:lstStyle/>
          <a:p>
            <a:r>
              <a:rPr lang="en-CA" sz="2400" b="1" dirty="0"/>
              <a:t>Yes, because you did not have explicit authorization to read the information in another directory and therefore exceeded your level of authorization.  This would be contrary to the company’s Acceptable Use Policy.</a:t>
            </a:r>
          </a:p>
        </p:txBody>
      </p:sp>
    </p:spTree>
    <p:extLst>
      <p:ext uri="{BB962C8B-B14F-4D97-AF65-F5344CB8AC3E}">
        <p14:creationId xmlns:p14="http://schemas.microsoft.com/office/powerpoint/2010/main" val="105729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Hacking Scenario 3</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46751" y="1757608"/>
            <a:ext cx="6555320" cy="1569660"/>
          </a:xfrm>
          <a:prstGeom prst="rect">
            <a:avLst/>
          </a:prstGeom>
          <a:noFill/>
        </p:spPr>
        <p:txBody>
          <a:bodyPr wrap="square" rtlCol="0">
            <a:spAutoFit/>
          </a:bodyPr>
          <a:lstStyle/>
          <a:p>
            <a:pPr marL="342900" indent="-342900">
              <a:buFont typeface="Arial" panose="020B0604020202020204" pitchFamily="34" charset="0"/>
              <a:buChar char="•"/>
            </a:pPr>
            <a:r>
              <a:rPr lang="en-CA" sz="2400" dirty="0"/>
              <a:t>Someone sends you an email with a link to a popular game site.  When you click on the link, you find that you are logged into the i3 server.  You log out immediately.  Are you hacking?</a:t>
            </a:r>
          </a:p>
        </p:txBody>
      </p:sp>
      <p:pic>
        <p:nvPicPr>
          <p:cNvPr id="5" name="Picture 4"/>
          <p:cNvPicPr>
            <a:picLocks noChangeAspect="1"/>
          </p:cNvPicPr>
          <p:nvPr/>
        </p:nvPicPr>
        <p:blipFill>
          <a:blip r:embed="rId3"/>
          <a:stretch>
            <a:fillRect/>
          </a:stretch>
        </p:blipFill>
        <p:spPr>
          <a:xfrm>
            <a:off x="7760791" y="1478896"/>
            <a:ext cx="4047845" cy="4047845"/>
          </a:xfrm>
          <a:prstGeom prst="rect">
            <a:avLst/>
          </a:prstGeom>
        </p:spPr>
      </p:pic>
      <p:sp>
        <p:nvSpPr>
          <p:cNvPr id="9" name="Rectangle 8"/>
          <p:cNvSpPr/>
          <p:nvPr/>
        </p:nvSpPr>
        <p:spPr>
          <a:xfrm>
            <a:off x="1276411" y="4209400"/>
            <a:ext cx="6096000" cy="461665"/>
          </a:xfrm>
          <a:prstGeom prst="rect">
            <a:avLst/>
          </a:prstGeom>
        </p:spPr>
        <p:txBody>
          <a:bodyPr>
            <a:spAutoFit/>
          </a:bodyPr>
          <a:lstStyle/>
          <a:p>
            <a:endParaRPr lang="en-CA" sz="2400" b="1" dirty="0"/>
          </a:p>
        </p:txBody>
      </p:sp>
      <p:sp>
        <p:nvSpPr>
          <p:cNvPr id="6" name="Rectangle 5"/>
          <p:cNvSpPr/>
          <p:nvPr/>
        </p:nvSpPr>
        <p:spPr>
          <a:xfrm>
            <a:off x="1341120" y="4209400"/>
            <a:ext cx="6096000" cy="461665"/>
          </a:xfrm>
          <a:prstGeom prst="rect">
            <a:avLst/>
          </a:prstGeom>
        </p:spPr>
        <p:txBody>
          <a:bodyPr>
            <a:spAutoFit/>
          </a:bodyPr>
          <a:lstStyle/>
          <a:p>
            <a:endParaRPr lang="en-CA" sz="2400" b="1" dirty="0"/>
          </a:p>
        </p:txBody>
      </p:sp>
      <p:sp>
        <p:nvSpPr>
          <p:cNvPr id="7" name="Rectangle 6"/>
          <p:cNvSpPr/>
          <p:nvPr/>
        </p:nvSpPr>
        <p:spPr>
          <a:xfrm>
            <a:off x="1438247" y="3608506"/>
            <a:ext cx="6096000" cy="3416320"/>
          </a:xfrm>
          <a:prstGeom prst="rect">
            <a:avLst/>
          </a:prstGeom>
        </p:spPr>
        <p:txBody>
          <a:bodyPr>
            <a:spAutoFit/>
          </a:bodyPr>
          <a:lstStyle/>
          <a:p>
            <a:r>
              <a:rPr lang="en-CA" sz="2400" b="1" dirty="0"/>
              <a:t>No, you did not use the resource without authorization; you were the victim of a malicious payload which you were not aware of and you did not intentional try to log into the server.  You logged out as some as you knew.  Most network security training would require you to inform the IT staff of the malicious email.</a:t>
            </a:r>
          </a:p>
          <a:p>
            <a:r>
              <a:rPr lang="en-CA" sz="2400" b="1" dirty="0"/>
              <a:t> </a:t>
            </a:r>
          </a:p>
        </p:txBody>
      </p:sp>
    </p:spTree>
    <p:extLst>
      <p:ext uri="{BB962C8B-B14F-4D97-AF65-F5344CB8AC3E}">
        <p14:creationId xmlns:p14="http://schemas.microsoft.com/office/powerpoint/2010/main" val="287939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1000"/>
                                        <p:tgtEl>
                                          <p:spTgt spid="7">
                                            <p:txEl>
                                              <p:pRg st="1" end="1"/>
                                            </p:txEl>
                                          </p:spTgt>
                                        </p:tgtEl>
                                      </p:cBhvr>
                                    </p:animEffect>
                                    <p:anim calcmode="lin" valueType="num">
                                      <p:cBhvr>
                                        <p:cTn id="27"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Hacking Scenario 4</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46751" y="1757608"/>
            <a:ext cx="6555320" cy="2308324"/>
          </a:xfrm>
          <a:prstGeom prst="rect">
            <a:avLst/>
          </a:prstGeom>
          <a:noFill/>
        </p:spPr>
        <p:txBody>
          <a:bodyPr wrap="square" rtlCol="0">
            <a:spAutoFit/>
          </a:bodyPr>
          <a:lstStyle/>
          <a:p>
            <a:pPr marL="342900" indent="-342900">
              <a:buFont typeface="Arial" panose="020B0604020202020204" pitchFamily="34" charset="0"/>
              <a:buChar char="•"/>
            </a:pPr>
            <a:r>
              <a:rPr lang="en-CA" sz="2400" dirty="0"/>
              <a:t>The company you are working for does not have an Acceptable Use Policy and strong security policies.  You wish to show management security weaknesses by demonstrating how you can log into the company server without authorization.  Are you hacking?</a:t>
            </a:r>
          </a:p>
        </p:txBody>
      </p:sp>
      <p:pic>
        <p:nvPicPr>
          <p:cNvPr id="5" name="Picture 4"/>
          <p:cNvPicPr>
            <a:picLocks noChangeAspect="1"/>
          </p:cNvPicPr>
          <p:nvPr/>
        </p:nvPicPr>
        <p:blipFill>
          <a:blip r:embed="rId3"/>
          <a:stretch>
            <a:fillRect/>
          </a:stretch>
        </p:blipFill>
        <p:spPr>
          <a:xfrm>
            <a:off x="7760791" y="1478896"/>
            <a:ext cx="4047845" cy="4047845"/>
          </a:xfrm>
          <a:prstGeom prst="rect">
            <a:avLst/>
          </a:prstGeom>
        </p:spPr>
      </p:pic>
      <p:sp>
        <p:nvSpPr>
          <p:cNvPr id="9" name="Rectangle 8"/>
          <p:cNvSpPr/>
          <p:nvPr/>
        </p:nvSpPr>
        <p:spPr>
          <a:xfrm>
            <a:off x="1276411" y="4209400"/>
            <a:ext cx="6096000" cy="461665"/>
          </a:xfrm>
          <a:prstGeom prst="rect">
            <a:avLst/>
          </a:prstGeom>
        </p:spPr>
        <p:txBody>
          <a:bodyPr>
            <a:spAutoFit/>
          </a:bodyPr>
          <a:lstStyle/>
          <a:p>
            <a:endParaRPr lang="en-CA" sz="2400" b="1" dirty="0"/>
          </a:p>
        </p:txBody>
      </p:sp>
      <p:sp>
        <p:nvSpPr>
          <p:cNvPr id="6" name="Rectangle 5"/>
          <p:cNvSpPr/>
          <p:nvPr/>
        </p:nvSpPr>
        <p:spPr>
          <a:xfrm>
            <a:off x="1341120" y="4209400"/>
            <a:ext cx="6096000" cy="461665"/>
          </a:xfrm>
          <a:prstGeom prst="rect">
            <a:avLst/>
          </a:prstGeom>
        </p:spPr>
        <p:txBody>
          <a:bodyPr>
            <a:spAutoFit/>
          </a:bodyPr>
          <a:lstStyle/>
          <a:p>
            <a:endParaRPr lang="en-CA" sz="2400" b="1" dirty="0"/>
          </a:p>
        </p:txBody>
      </p:sp>
      <p:sp>
        <p:nvSpPr>
          <p:cNvPr id="7" name="Rectangle 6"/>
          <p:cNvSpPr/>
          <p:nvPr/>
        </p:nvSpPr>
        <p:spPr>
          <a:xfrm>
            <a:off x="1341120" y="4122756"/>
            <a:ext cx="6096000" cy="461665"/>
          </a:xfrm>
          <a:prstGeom prst="rect">
            <a:avLst/>
          </a:prstGeom>
        </p:spPr>
        <p:txBody>
          <a:bodyPr>
            <a:spAutoFit/>
          </a:bodyPr>
          <a:lstStyle/>
          <a:p>
            <a:r>
              <a:rPr lang="en-CA" sz="2400" b="1" dirty="0"/>
              <a:t> </a:t>
            </a:r>
          </a:p>
        </p:txBody>
      </p:sp>
      <p:sp>
        <p:nvSpPr>
          <p:cNvPr id="8" name="Rectangle 7"/>
          <p:cNvSpPr/>
          <p:nvPr/>
        </p:nvSpPr>
        <p:spPr>
          <a:xfrm>
            <a:off x="1355771" y="4047904"/>
            <a:ext cx="6405020" cy="2308324"/>
          </a:xfrm>
          <a:prstGeom prst="rect">
            <a:avLst/>
          </a:prstGeom>
        </p:spPr>
        <p:txBody>
          <a:bodyPr wrap="square">
            <a:spAutoFit/>
          </a:bodyPr>
          <a:lstStyle/>
          <a:p>
            <a:r>
              <a:rPr lang="en-CA" sz="2400" b="1" dirty="0"/>
              <a:t>Yes, you are hacking. Lack of a security policy did not mean that you had authorization to log into the server.  Even if you did it to point out the company’s weaknesses and had no malicious intent. You have created an illegal act and can be prosecuted by the company</a:t>
            </a:r>
          </a:p>
        </p:txBody>
      </p:sp>
    </p:spTree>
    <p:extLst>
      <p:ext uri="{BB962C8B-B14F-4D97-AF65-F5344CB8AC3E}">
        <p14:creationId xmlns:p14="http://schemas.microsoft.com/office/powerpoint/2010/main" val="315942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Environment</a:t>
            </a:r>
          </a:p>
        </p:txBody>
      </p:sp>
      <p:sp>
        <p:nvSpPr>
          <p:cNvPr id="3" name="Content Placeholder 2"/>
          <p:cNvSpPr>
            <a:spLocks noGrp="1"/>
          </p:cNvSpPr>
          <p:nvPr>
            <p:ph type="body" idx="1"/>
          </p:nvPr>
        </p:nvSpPr>
        <p:spPr/>
        <p:txBody>
          <a:bodyPr/>
          <a:lstStyle/>
          <a:p>
            <a:pPr lvl="0"/>
            <a:r>
              <a:rPr lang="en-US" dirty="0"/>
              <a:t>Understanding the hacker motivation and methodology</a:t>
            </a:r>
          </a:p>
        </p:txBody>
      </p:sp>
    </p:spTree>
    <p:extLst>
      <p:ext uri="{BB962C8B-B14F-4D97-AF65-F5344CB8AC3E}">
        <p14:creationId xmlns:p14="http://schemas.microsoft.com/office/powerpoint/2010/main" val="103926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Hacker Motive and Methodology</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016618"/>
            <a:ext cx="5355799"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Traditional hacker has been adolescents who break-in or release malware for curiosity, and bragging rights among peers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Today, this image changed to loosely organized criminal organizations who use “script-kiddies” as pones to lower the value of stock or steal personal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Attacks today increasingly random and motivated by profit- attacks for hire, renting bot service or money laundering</a:t>
            </a:r>
          </a:p>
        </p:txBody>
      </p:sp>
      <p:pic>
        <p:nvPicPr>
          <p:cNvPr id="5" name="Picture 4"/>
          <p:cNvPicPr>
            <a:picLocks noChangeAspect="1"/>
          </p:cNvPicPr>
          <p:nvPr/>
        </p:nvPicPr>
        <p:blipFill>
          <a:blip r:embed="rId3"/>
          <a:stretch>
            <a:fillRect/>
          </a:stretch>
        </p:blipFill>
        <p:spPr>
          <a:xfrm>
            <a:off x="6096000" y="1693436"/>
            <a:ext cx="5773271" cy="3247465"/>
          </a:xfrm>
          <a:prstGeom prst="rect">
            <a:avLst/>
          </a:prstGeom>
        </p:spPr>
      </p:pic>
    </p:spTree>
    <p:extLst>
      <p:ext uri="{BB962C8B-B14F-4D97-AF65-F5344CB8AC3E}">
        <p14:creationId xmlns:p14="http://schemas.microsoft.com/office/powerpoint/2010/main" val="97700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Individual</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536104"/>
            <a:ext cx="5355799" cy="489364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Criminal Attacks on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742950" lvl="1" indent="-285750">
              <a:buFont typeface="Arial" panose="020B0604020202020204" pitchFamily="34" charset="0"/>
              <a:buChar char="•"/>
              <a:defRPr/>
            </a:pPr>
            <a:r>
              <a:rPr lang="en-CA" sz="2400" dirty="0">
                <a:solidFill>
                  <a:srgbClr val="404040"/>
                </a:solidFill>
                <a:latin typeface="Corbel"/>
              </a:rPr>
              <a:t>Steal personal information</a:t>
            </a:r>
          </a:p>
          <a:p>
            <a:pPr lvl="1">
              <a:defRPr/>
            </a:pPr>
            <a:endParaRPr lang="en-CA" sz="2400" dirty="0">
              <a:solidFill>
                <a:srgbClr val="404040"/>
              </a:solidFill>
              <a:latin typeface="Corbel"/>
            </a:endParaRPr>
          </a:p>
          <a:p>
            <a:pPr marL="742950" lvl="1"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Identify theft</a:t>
            </a:r>
          </a:p>
          <a:p>
            <a:pPr marL="742950" lvl="1" indent="-285750">
              <a:buFont typeface="Arial" panose="020B0604020202020204" pitchFamily="34" charset="0"/>
              <a:buChar char="•"/>
              <a:defRPr/>
            </a:pPr>
            <a:endParaRPr lang="en-CA" sz="2400" dirty="0">
              <a:solidFill>
                <a:srgbClr val="404040"/>
              </a:solidFill>
              <a:latin typeface="Corbel"/>
            </a:endParaRPr>
          </a:p>
          <a:p>
            <a:pPr lvl="1">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Viruses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Worms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Trojan horses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6" name="Picture 5"/>
          <p:cNvPicPr>
            <a:picLocks noChangeAspect="1"/>
          </p:cNvPicPr>
          <p:nvPr/>
        </p:nvPicPr>
        <p:blipFill>
          <a:blip r:embed="rId3"/>
          <a:stretch>
            <a:fillRect/>
          </a:stretch>
        </p:blipFill>
        <p:spPr>
          <a:xfrm>
            <a:off x="6258560" y="1901953"/>
            <a:ext cx="5585991" cy="2837329"/>
          </a:xfrm>
          <a:prstGeom prst="rect">
            <a:avLst/>
          </a:prstGeom>
        </p:spPr>
      </p:pic>
    </p:spTree>
    <p:extLst>
      <p:ext uri="{BB962C8B-B14F-4D97-AF65-F5344CB8AC3E}">
        <p14:creationId xmlns:p14="http://schemas.microsoft.com/office/powerpoint/2010/main" val="363264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Corporation</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536104"/>
            <a:ext cx="5355799"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Criminal Attacks on Corporations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742950" lvl="1" indent="-285750">
              <a:buFont typeface="Arial" panose="020B0604020202020204" pitchFamily="34" charset="0"/>
              <a:buChar char="•"/>
              <a:defRPr/>
            </a:pPr>
            <a:r>
              <a:rPr lang="en-CA" sz="2400" dirty="0">
                <a:solidFill>
                  <a:srgbClr val="404040"/>
                </a:solidFill>
                <a:latin typeface="Corbel"/>
              </a:rPr>
              <a:t>Stage 1</a:t>
            </a:r>
          </a:p>
          <a:p>
            <a:pPr marL="1200150" lvl="2" indent="-285750">
              <a:buFont typeface="Arial" panose="020B0604020202020204" pitchFamily="34" charset="0"/>
              <a:buChar char="•"/>
              <a:defRPr/>
            </a:pPr>
            <a:r>
              <a:rPr lang="en-CA" sz="2400" dirty="0">
                <a:solidFill>
                  <a:srgbClr val="404040"/>
                </a:solidFill>
                <a:latin typeface="Corbel"/>
              </a:rPr>
              <a:t>Gather public information</a:t>
            </a:r>
          </a:p>
          <a:p>
            <a:pPr marL="1200150" lvl="2" indent="-285750">
              <a:buFont typeface="Arial" panose="020B0604020202020204" pitchFamily="34" charset="0"/>
              <a:buChar char="•"/>
              <a:defRPr/>
            </a:pPr>
            <a:r>
              <a:rPr lang="en-CA" sz="2400" dirty="0">
                <a:solidFill>
                  <a:srgbClr val="404040"/>
                </a:solidFill>
                <a:latin typeface="Corbel"/>
              </a:rPr>
              <a:t>Web sites</a:t>
            </a:r>
          </a:p>
          <a:p>
            <a:pPr marL="1200150" lvl="2" indent="-285750">
              <a:buFont typeface="Arial" panose="020B0604020202020204" pitchFamily="34" charset="0"/>
              <a:buChar char="•"/>
              <a:defRPr/>
            </a:pPr>
            <a:r>
              <a:rPr lang="en-CA" sz="2400" dirty="0" err="1">
                <a:solidFill>
                  <a:srgbClr val="404040"/>
                </a:solidFill>
                <a:latin typeface="Corbel"/>
              </a:rPr>
              <a:t>Whois</a:t>
            </a:r>
            <a:r>
              <a:rPr lang="en-CA" sz="2400" dirty="0">
                <a:solidFill>
                  <a:srgbClr val="404040"/>
                </a:solidFill>
                <a:latin typeface="Corbel"/>
              </a:rPr>
              <a:t> database</a:t>
            </a:r>
          </a:p>
          <a:p>
            <a:pPr marL="1200150" lvl="2" indent="-285750">
              <a:buFont typeface="Arial" panose="020B0604020202020204" pitchFamily="34" charset="0"/>
              <a:buChar char="•"/>
              <a:defRPr/>
            </a:pPr>
            <a:r>
              <a:rPr lang="en-CA" sz="2400" dirty="0">
                <a:solidFill>
                  <a:srgbClr val="404040"/>
                </a:solidFill>
                <a:latin typeface="Corbel"/>
              </a:rPr>
              <a:t>PING</a:t>
            </a:r>
          </a:p>
          <a:p>
            <a:pPr marL="1200150" lvl="2" indent="-285750">
              <a:buFont typeface="Arial" panose="020B0604020202020204" pitchFamily="34" charset="0"/>
              <a:buChar char="•"/>
              <a:defRPr/>
            </a:pPr>
            <a:r>
              <a:rPr lang="en-CA" sz="2400" dirty="0">
                <a:solidFill>
                  <a:srgbClr val="404040"/>
                </a:solidFill>
                <a:latin typeface="Corbel"/>
              </a:rPr>
              <a:t>Social Engineering to steal information</a:t>
            </a:r>
          </a:p>
          <a:p>
            <a:pPr lvl="1">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5949300" y="1099856"/>
            <a:ext cx="5923333" cy="5175437"/>
          </a:xfrm>
          <a:prstGeom prst="rect">
            <a:avLst/>
          </a:prstGeom>
        </p:spPr>
      </p:pic>
    </p:spTree>
    <p:extLst>
      <p:ext uri="{BB962C8B-B14F-4D97-AF65-F5344CB8AC3E}">
        <p14:creationId xmlns:p14="http://schemas.microsoft.com/office/powerpoint/2010/main" val="246239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Corporation</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536104"/>
            <a:ext cx="2125963" cy="1200329"/>
          </a:xfrm>
          <a:prstGeom prst="rect">
            <a:avLst/>
          </a:prstGeom>
          <a:noFill/>
        </p:spPr>
        <p:txBody>
          <a:bodyPr wrap="square" rtlCol="0">
            <a:spAutoFit/>
          </a:bodyPr>
          <a:lstStyle/>
          <a:p>
            <a:pPr marL="742950" lvl="1" indent="-285750">
              <a:buFont typeface="Arial" panose="020B0604020202020204" pitchFamily="34" charset="0"/>
              <a:buChar char="•"/>
              <a:defRPr/>
            </a:pPr>
            <a:r>
              <a:rPr lang="en-CA" sz="2400" dirty="0">
                <a:solidFill>
                  <a:srgbClr val="404040"/>
                </a:solidFill>
                <a:latin typeface="Corbel"/>
              </a:rPr>
              <a:t>Stage 2</a:t>
            </a:r>
          </a:p>
          <a:p>
            <a:pPr lvl="1">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6" name="Picture 5"/>
          <p:cNvPicPr>
            <a:picLocks noChangeAspect="1"/>
          </p:cNvPicPr>
          <p:nvPr/>
        </p:nvPicPr>
        <p:blipFill>
          <a:blip r:embed="rId3"/>
          <a:stretch>
            <a:fillRect/>
          </a:stretch>
        </p:blipFill>
        <p:spPr>
          <a:xfrm>
            <a:off x="3028724" y="1149519"/>
            <a:ext cx="9163276" cy="3573381"/>
          </a:xfrm>
          <a:prstGeom prst="rect">
            <a:avLst/>
          </a:prstGeom>
        </p:spPr>
      </p:pic>
      <p:sp>
        <p:nvSpPr>
          <p:cNvPr id="7" name="TextBox 6"/>
          <p:cNvSpPr txBox="1"/>
          <p:nvPr/>
        </p:nvSpPr>
        <p:spPr>
          <a:xfrm>
            <a:off x="1191581" y="4952424"/>
            <a:ext cx="10731478" cy="1569660"/>
          </a:xfrm>
          <a:prstGeom prst="rect">
            <a:avLst/>
          </a:prstGeom>
          <a:noFill/>
        </p:spPr>
        <p:txBody>
          <a:bodyPr wrap="square" rtlCol="0">
            <a:spAutoFit/>
          </a:bodyPr>
          <a:lstStyle/>
          <a:p>
            <a:pPr marL="1200150" lvl="2" indent="-285750">
              <a:buFont typeface="Arial" panose="020B0604020202020204" pitchFamily="34" charset="0"/>
              <a:buChar char="•"/>
              <a:defRPr/>
            </a:pPr>
            <a:r>
              <a:rPr lang="en-CA" sz="2400" dirty="0">
                <a:solidFill>
                  <a:srgbClr val="404040"/>
                </a:solidFill>
                <a:latin typeface="Corbel"/>
              </a:rPr>
              <a:t>Research known vulnerabilities</a:t>
            </a:r>
          </a:p>
          <a:p>
            <a:pPr marL="1200150" lvl="2" indent="-285750">
              <a:buFont typeface="Arial" panose="020B0604020202020204" pitchFamily="34" charset="0"/>
              <a:buChar char="•"/>
              <a:defRPr/>
            </a:pPr>
            <a:r>
              <a:rPr lang="en-CA" sz="2400" dirty="0">
                <a:solidFill>
                  <a:srgbClr val="404040"/>
                </a:solidFill>
                <a:latin typeface="Corbel"/>
              </a:rPr>
              <a:t>Attacks increase AFTER patch released – all information to design a tool</a:t>
            </a:r>
          </a:p>
          <a:p>
            <a:pPr marL="1200150" lvl="2" indent="-285750">
              <a:buFont typeface="Arial" panose="020B0604020202020204" pitchFamily="34" charset="0"/>
              <a:buChar char="•"/>
              <a:defRPr/>
            </a:pPr>
            <a:r>
              <a:rPr lang="en-CA" sz="2400" dirty="0">
                <a:solidFill>
                  <a:srgbClr val="404040"/>
                </a:solidFill>
                <a:latin typeface="Corbel"/>
              </a:rPr>
              <a:t>Trial and Error to find an exploit that works – use </a:t>
            </a:r>
            <a:r>
              <a:rPr lang="en-CA" sz="2400" dirty="0" err="1">
                <a:solidFill>
                  <a:srgbClr val="404040"/>
                </a:solidFill>
                <a:latin typeface="Corbel"/>
              </a:rPr>
              <a:t>Metasploit</a:t>
            </a: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353128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Management</a:t>
            </a:r>
          </a:p>
        </p:txBody>
      </p:sp>
      <p:sp>
        <p:nvSpPr>
          <p:cNvPr id="3" name="Content Placeholder 2"/>
          <p:cNvSpPr>
            <a:spLocks noGrp="1"/>
          </p:cNvSpPr>
          <p:nvPr>
            <p:ph type="body" idx="1"/>
          </p:nvPr>
        </p:nvSpPr>
        <p:spPr/>
        <p:txBody>
          <a:bodyPr/>
          <a:lstStyle/>
          <a:p>
            <a:pPr lvl="0"/>
            <a:r>
              <a:rPr lang="en-US" dirty="0"/>
              <a:t>Network Management   Cost and Decision Making</a:t>
            </a:r>
          </a:p>
        </p:txBody>
      </p:sp>
    </p:spTree>
    <p:extLst>
      <p:ext uri="{BB962C8B-B14F-4D97-AF65-F5344CB8AC3E}">
        <p14:creationId xmlns:p14="http://schemas.microsoft.com/office/powerpoint/2010/main" val="7615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Corporation</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536104"/>
            <a:ext cx="2125963" cy="1200329"/>
          </a:xfrm>
          <a:prstGeom prst="rect">
            <a:avLst/>
          </a:prstGeom>
          <a:noFill/>
        </p:spPr>
        <p:txBody>
          <a:bodyPr wrap="square" rtlCol="0">
            <a:spAutoFit/>
          </a:bodyPr>
          <a:lstStyle/>
          <a:p>
            <a:pPr marL="742950" lvl="1" indent="-285750">
              <a:buFont typeface="Arial" panose="020B0604020202020204" pitchFamily="34" charset="0"/>
              <a:buChar char="•"/>
              <a:defRPr/>
            </a:pPr>
            <a:r>
              <a:rPr lang="en-CA" sz="2400" dirty="0">
                <a:solidFill>
                  <a:srgbClr val="404040"/>
                </a:solidFill>
                <a:latin typeface="Corbel"/>
              </a:rPr>
              <a:t>Stage 3</a:t>
            </a:r>
          </a:p>
          <a:p>
            <a:pPr lvl="1">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
        <p:nvSpPr>
          <p:cNvPr id="7" name="TextBox 6"/>
          <p:cNvSpPr txBox="1"/>
          <p:nvPr/>
        </p:nvSpPr>
        <p:spPr>
          <a:xfrm>
            <a:off x="730261" y="2201712"/>
            <a:ext cx="5078868" cy="3416320"/>
          </a:xfrm>
          <a:prstGeom prst="rect">
            <a:avLst/>
          </a:prstGeom>
          <a:noFill/>
        </p:spPr>
        <p:txBody>
          <a:bodyPr wrap="square" rtlCol="0">
            <a:spAutoFit/>
          </a:bodyPr>
          <a:lstStyle/>
          <a:p>
            <a:pPr marL="1200150" lvl="2" indent="-285750">
              <a:buFont typeface="Arial" panose="020B0604020202020204" pitchFamily="34" charset="0"/>
              <a:buChar char="•"/>
              <a:defRPr/>
            </a:pPr>
            <a:r>
              <a:rPr lang="en-CA" sz="2400" dirty="0">
                <a:solidFill>
                  <a:srgbClr val="404040"/>
                </a:solidFill>
                <a:latin typeface="Corbel"/>
              </a:rPr>
              <a:t>Create back door with known password and full privilege</a:t>
            </a:r>
          </a:p>
          <a:p>
            <a:pPr marL="1200150" lvl="2" indent="-285750">
              <a:buFont typeface="Arial" panose="020B0604020202020204" pitchFamily="34" charset="0"/>
              <a:buChar char="•"/>
              <a:defRPr/>
            </a:pPr>
            <a:endParaRPr lang="en-CA" sz="2400" dirty="0">
              <a:solidFill>
                <a:srgbClr val="404040"/>
              </a:solidFill>
              <a:latin typeface="Corbel"/>
            </a:endParaRPr>
          </a:p>
          <a:p>
            <a:pPr marL="1200150" lvl="2" indent="-285750">
              <a:buFont typeface="Arial" panose="020B0604020202020204" pitchFamily="34" charset="0"/>
              <a:buChar char="•"/>
              <a:defRPr/>
            </a:pPr>
            <a:r>
              <a:rPr lang="en-CA" sz="2400" dirty="0">
                <a:solidFill>
                  <a:srgbClr val="404040"/>
                </a:solidFill>
                <a:latin typeface="Corbel"/>
              </a:rPr>
              <a:t>Delete log files</a:t>
            </a:r>
          </a:p>
          <a:p>
            <a:pPr marL="1200150" lvl="2" indent="-285750">
              <a:buFont typeface="Arial" panose="020B0604020202020204" pitchFamily="34" charset="0"/>
              <a:buChar char="•"/>
              <a:defRPr/>
            </a:pPr>
            <a:endParaRPr lang="en-CA" sz="2400" dirty="0">
              <a:solidFill>
                <a:srgbClr val="404040"/>
              </a:solidFill>
              <a:latin typeface="Corbel"/>
            </a:endParaRPr>
          </a:p>
          <a:p>
            <a:pPr marL="1200150" lvl="2" indent="-285750">
              <a:buFont typeface="Arial" panose="020B0604020202020204" pitchFamily="34" charset="0"/>
              <a:buChar char="•"/>
              <a:defRPr/>
            </a:pPr>
            <a:r>
              <a:rPr lang="en-CA" sz="2400" dirty="0">
                <a:solidFill>
                  <a:srgbClr val="404040"/>
                </a:solidFill>
                <a:latin typeface="Corbel"/>
              </a:rPr>
              <a:t>Install “</a:t>
            </a:r>
            <a:r>
              <a:rPr lang="en-CA" sz="2400" dirty="0" err="1">
                <a:solidFill>
                  <a:srgbClr val="404040"/>
                </a:solidFill>
                <a:latin typeface="Corbel"/>
              </a:rPr>
              <a:t>keylogger</a:t>
            </a:r>
            <a:r>
              <a:rPr lang="en-CA" sz="2400" dirty="0">
                <a:solidFill>
                  <a:srgbClr val="404040"/>
                </a:solidFill>
                <a:latin typeface="Corbel"/>
              </a:rPr>
              <a:t>” to steal information or account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6096000" y="1098084"/>
            <a:ext cx="5792041" cy="3854340"/>
          </a:xfrm>
          <a:prstGeom prst="rect">
            <a:avLst/>
          </a:prstGeom>
        </p:spPr>
      </p:pic>
    </p:spTree>
    <p:extLst>
      <p:ext uri="{BB962C8B-B14F-4D97-AF65-F5344CB8AC3E}">
        <p14:creationId xmlns:p14="http://schemas.microsoft.com/office/powerpoint/2010/main" val="26450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Denial of Service</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536104"/>
            <a:ext cx="2125963" cy="1200329"/>
          </a:xfrm>
          <a:prstGeom prst="rect">
            <a:avLst/>
          </a:prstGeom>
          <a:noFill/>
        </p:spPr>
        <p:txBody>
          <a:bodyPr wrap="square" rtlCol="0">
            <a:spAutoFit/>
          </a:bodyPr>
          <a:lstStyle/>
          <a:p>
            <a:pPr marL="742950" lvl="1" indent="-285750">
              <a:buFont typeface="Arial" panose="020B0604020202020204" pitchFamily="34" charset="0"/>
              <a:buChar char="•"/>
              <a:defRPr/>
            </a:pPr>
            <a:r>
              <a:rPr lang="en-CA" sz="2400" dirty="0" err="1">
                <a:solidFill>
                  <a:srgbClr val="404040"/>
                </a:solidFill>
                <a:latin typeface="Corbel"/>
              </a:rPr>
              <a:t>DoS</a:t>
            </a:r>
            <a:endParaRPr lang="en-CA" sz="2400" dirty="0">
              <a:solidFill>
                <a:srgbClr val="404040"/>
              </a:solidFill>
              <a:latin typeface="Corbel"/>
            </a:endParaRPr>
          </a:p>
          <a:p>
            <a:pPr lvl="1">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
        <p:nvSpPr>
          <p:cNvPr id="7" name="TextBox 6"/>
          <p:cNvSpPr txBox="1"/>
          <p:nvPr/>
        </p:nvSpPr>
        <p:spPr>
          <a:xfrm>
            <a:off x="730261" y="2201712"/>
            <a:ext cx="5078868" cy="2677656"/>
          </a:xfrm>
          <a:prstGeom prst="rect">
            <a:avLst/>
          </a:prstGeom>
          <a:noFill/>
        </p:spPr>
        <p:txBody>
          <a:bodyPr wrap="square" rtlCol="0">
            <a:spAutoFit/>
          </a:bodyPr>
          <a:lstStyle/>
          <a:p>
            <a:pPr marL="1200150" lvl="2" indent="-285750">
              <a:buFont typeface="Arial" panose="020B0604020202020204" pitchFamily="34" charset="0"/>
              <a:buChar char="•"/>
              <a:defRPr/>
            </a:pPr>
            <a:r>
              <a:rPr lang="en-CA" sz="2400" dirty="0">
                <a:solidFill>
                  <a:srgbClr val="404040"/>
                </a:solidFill>
                <a:latin typeface="Corbel"/>
              </a:rPr>
              <a:t>Often used as a backup plan if a break-in was unsuccessful</a:t>
            </a:r>
          </a:p>
          <a:p>
            <a:pPr marL="1200150" lvl="2" indent="-285750">
              <a:buFont typeface="Arial" panose="020B0604020202020204" pitchFamily="34" charset="0"/>
              <a:buChar char="•"/>
              <a:defRPr/>
            </a:pPr>
            <a:endParaRPr lang="en-CA" sz="2400" dirty="0">
              <a:solidFill>
                <a:srgbClr val="404040"/>
              </a:solidFill>
              <a:latin typeface="Corbel"/>
            </a:endParaRPr>
          </a:p>
          <a:p>
            <a:pPr marL="1200150" lvl="2"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Targets switches, routers, servers to prevent them from responding to authorized users</a:t>
            </a:r>
          </a:p>
        </p:txBody>
      </p:sp>
      <p:pic>
        <p:nvPicPr>
          <p:cNvPr id="6" name="Picture 5"/>
          <p:cNvPicPr>
            <a:picLocks noChangeAspect="1"/>
          </p:cNvPicPr>
          <p:nvPr/>
        </p:nvPicPr>
        <p:blipFill>
          <a:blip r:embed="rId3"/>
          <a:stretch>
            <a:fillRect/>
          </a:stretch>
        </p:blipFill>
        <p:spPr>
          <a:xfrm>
            <a:off x="6262146" y="1740587"/>
            <a:ext cx="5604578" cy="3716079"/>
          </a:xfrm>
          <a:prstGeom prst="rect">
            <a:avLst/>
          </a:prstGeom>
        </p:spPr>
      </p:pic>
    </p:spTree>
    <p:extLst>
      <p:ext uri="{BB962C8B-B14F-4D97-AF65-F5344CB8AC3E}">
        <p14:creationId xmlns:p14="http://schemas.microsoft.com/office/powerpoint/2010/main" val="371328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Smurf Attack</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5" name="Picture 4"/>
          <p:cNvPicPr>
            <a:picLocks noChangeAspect="1"/>
          </p:cNvPicPr>
          <p:nvPr/>
        </p:nvPicPr>
        <p:blipFill>
          <a:blip r:embed="rId3"/>
          <a:stretch>
            <a:fillRect/>
          </a:stretch>
        </p:blipFill>
        <p:spPr>
          <a:xfrm>
            <a:off x="1341120" y="1059824"/>
            <a:ext cx="9197088" cy="5466481"/>
          </a:xfrm>
          <a:prstGeom prst="rect">
            <a:avLst/>
          </a:prstGeom>
        </p:spPr>
      </p:pic>
    </p:spTree>
    <p:extLst>
      <p:ext uri="{BB962C8B-B14F-4D97-AF65-F5344CB8AC3E}">
        <p14:creationId xmlns:p14="http://schemas.microsoft.com/office/powerpoint/2010/main" val="247008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lstStyle/>
          <a:p>
            <a:r>
              <a:rPr lang="en-US" dirty="0"/>
              <a:t>Summary</a:t>
            </a:r>
          </a:p>
        </p:txBody>
      </p:sp>
      <p:sp>
        <p:nvSpPr>
          <p:cNvPr id="3" name="Content Placeholder 2"/>
          <p:cNvSpPr>
            <a:spLocks noGrp="1"/>
          </p:cNvSpPr>
          <p:nvPr>
            <p:ph sz="half" idx="1"/>
          </p:nvPr>
        </p:nvSpPr>
        <p:spPr>
          <a:xfrm>
            <a:off x="1341120" y="1422980"/>
            <a:ext cx="9867448" cy="5217306"/>
          </a:xfrm>
        </p:spPr>
        <p:txBody>
          <a:bodyPr>
            <a:normAutofit fontScale="92500" lnSpcReduction="10000"/>
          </a:bodyPr>
          <a:lstStyle/>
          <a:p>
            <a:pPr marL="502920" indent="-457200">
              <a:buFont typeface="+mj-lt"/>
              <a:buAutoNum type="arabicPeriod"/>
            </a:pPr>
            <a:r>
              <a:rPr lang="en-US" dirty="0"/>
              <a:t>Creating or modifying networks is very expensive. To help management make cost decisions they use criteria tables to quantitative subjective decisions. Service License Agreements are often used to ensure quality of service by 3</a:t>
            </a:r>
            <a:r>
              <a:rPr lang="en-US" baseline="30000" dirty="0"/>
              <a:t>rd</a:t>
            </a:r>
            <a:r>
              <a:rPr lang="en-US" dirty="0"/>
              <a:t> party suppliers</a:t>
            </a:r>
          </a:p>
          <a:p>
            <a:pPr marL="502920" indent="-457200">
              <a:buFont typeface="+mj-lt"/>
              <a:buAutoNum type="arabicPeriod"/>
            </a:pPr>
            <a:r>
              <a:rPr lang="en-US" dirty="0"/>
              <a:t>Network failures are the result of human errors of users, poor assumptions by developers, hardware\software misconfigurations and poor policy guidelines.  Policies must be comprehensive, relevant and cover all aspects of network usage from account policies, to password complexity rules. Standards of practice should be </a:t>
            </a:r>
            <a:r>
              <a:rPr lang="en-US" dirty="0" err="1"/>
              <a:t>enforcemented</a:t>
            </a:r>
            <a:r>
              <a:rPr lang="en-US" dirty="0"/>
              <a:t>.</a:t>
            </a:r>
          </a:p>
          <a:p>
            <a:pPr marL="502920" indent="-457200">
              <a:buFont typeface="+mj-lt"/>
              <a:buAutoNum type="arabicPeriod"/>
            </a:pPr>
            <a:r>
              <a:rPr lang="en-US" dirty="0"/>
              <a:t>Good security management is based on Plan Protect and Respond (PPR).  Planning involves conducting a risk assessment as to which assets need protection and to what extent.  Protection is based on defense in depth which provides multiple levels of defense against an attack.  Respond is based on having comprehensive policies which conform to ISO 17799 standard for writing and implementing security policies</a:t>
            </a:r>
          </a:p>
          <a:p>
            <a:pPr marL="502920" indent="-457200">
              <a:buFont typeface="+mj-lt"/>
              <a:buAutoNum type="arabicPeriod"/>
            </a:pPr>
            <a:r>
              <a:rPr lang="en-US" dirty="0"/>
              <a:t>The notion of a “hacker” is changing from young adolescents wanting bragging rights to criminal organizations that band together motivated solely for profit from stealing personal information or stealing intellectual property.  Most attacks today are against individuals.  </a:t>
            </a:r>
          </a:p>
          <a:p>
            <a:pPr marL="502920" indent="-457200">
              <a:buFont typeface="+mj-lt"/>
              <a:buAutoNum type="arabicPeriod"/>
            </a:pPr>
            <a:r>
              <a:rPr lang="en-US" dirty="0"/>
              <a:t>Attacks against corporations are based on a 3 stage process to establish a back door for future access, delete log files and install key-logger programs. If hackers can not break-in a network they will target the switches, routers or servers to create a denial of </a:t>
            </a:r>
            <a:r>
              <a:rPr lang="en-US"/>
              <a:t>service attack. </a:t>
            </a:r>
            <a:endParaRPr lang="en-US" dirty="0"/>
          </a:p>
          <a:p>
            <a:pPr marL="502920" indent="-457200">
              <a:buFont typeface="+mj-lt"/>
              <a:buAutoNum type="arabicPeriod"/>
            </a:pPr>
            <a:endParaRPr lang="en-US" dirty="0"/>
          </a:p>
          <a:p>
            <a:pPr marL="502920" indent="-457200">
              <a:buFont typeface="+mj-lt"/>
              <a:buAutoNum type="arabicPeriod"/>
            </a:pPr>
            <a:endParaRPr lang="en-US" dirty="0"/>
          </a:p>
        </p:txBody>
      </p:sp>
    </p:spTree>
    <p:extLst>
      <p:ext uri="{BB962C8B-B14F-4D97-AF65-F5344CB8AC3E}">
        <p14:creationId xmlns:p14="http://schemas.microsoft.com/office/powerpoint/2010/main" val="8903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0"/>
            <a:ext cx="9509760" cy="1233424"/>
          </a:xfrm>
        </p:spPr>
        <p:txBody>
          <a:bodyPr/>
          <a:lstStyle/>
          <a:p>
            <a:r>
              <a:rPr lang="en-US" dirty="0"/>
              <a:t>Network Management </a:t>
            </a:r>
          </a:p>
        </p:txBody>
      </p:sp>
      <p:sp>
        <p:nvSpPr>
          <p:cNvPr id="3" name="Content Placeholder 2"/>
          <p:cNvSpPr>
            <a:spLocks noGrp="1"/>
          </p:cNvSpPr>
          <p:nvPr>
            <p:ph idx="1"/>
          </p:nvPr>
        </p:nvSpPr>
        <p:spPr>
          <a:xfrm>
            <a:off x="1487489" y="1408467"/>
            <a:ext cx="4437061" cy="4498847"/>
          </a:xfrm>
        </p:spPr>
        <p:txBody>
          <a:bodyPr>
            <a:noAutofit/>
          </a:bodyPr>
          <a:lstStyle/>
          <a:p>
            <a:r>
              <a:rPr lang="en-CA" dirty="0"/>
              <a:t>Creating new networks and modifying existing networks on going job</a:t>
            </a:r>
          </a:p>
          <a:p>
            <a:r>
              <a:rPr lang="en-CA" dirty="0"/>
              <a:t>Management will select the least expensive technology to meet user needs.</a:t>
            </a:r>
          </a:p>
          <a:p>
            <a:r>
              <a:rPr lang="en-CA" dirty="0"/>
              <a:t>Networks are continually changing to meet organizational and personnel  needs and goals </a:t>
            </a:r>
          </a:p>
          <a:p>
            <a:r>
              <a:rPr lang="en-CA" dirty="0"/>
              <a:t>Today we are building much larger networks than can be easily managed.</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Content Placeholder 2"/>
          <p:cNvSpPr txBox="1">
            <a:spLocks/>
          </p:cNvSpPr>
          <p:nvPr/>
        </p:nvSpPr>
        <p:spPr>
          <a:xfrm>
            <a:off x="1487488" y="3501008"/>
            <a:ext cx="9509760" cy="1022992"/>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endParaRPr kumimoji="0" lang="en-US" sz="20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6" name="Picture 5"/>
          <p:cNvPicPr>
            <a:picLocks noChangeAspect="1"/>
          </p:cNvPicPr>
          <p:nvPr/>
        </p:nvPicPr>
        <p:blipFill>
          <a:blip r:embed="rId3"/>
          <a:stretch>
            <a:fillRect/>
          </a:stretch>
        </p:blipFill>
        <p:spPr>
          <a:xfrm>
            <a:off x="6242368" y="1174207"/>
            <a:ext cx="5229785" cy="3922339"/>
          </a:xfrm>
          <a:prstGeom prst="rect">
            <a:avLst/>
          </a:prstGeom>
        </p:spPr>
      </p:pic>
    </p:spTree>
    <p:extLst>
      <p:ext uri="{BB962C8B-B14F-4D97-AF65-F5344CB8AC3E}">
        <p14:creationId xmlns:p14="http://schemas.microsoft.com/office/powerpoint/2010/main" val="118588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41295"/>
            <a:ext cx="9509760" cy="1233424"/>
          </a:xfrm>
        </p:spPr>
        <p:txBody>
          <a:bodyPr>
            <a:normAutofit fontScale="90000"/>
          </a:bodyPr>
          <a:lstStyle/>
          <a:p>
            <a:r>
              <a:rPr lang="en-CA" dirty="0"/>
              <a:t>Cost and Decision Making</a:t>
            </a:r>
            <a:br>
              <a:rPr lang="en-CA" dirty="0"/>
            </a:br>
            <a:br>
              <a:rPr lang="en-CA" dirty="0"/>
            </a:br>
            <a:endParaRPr lang="en-US" dirty="0"/>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796212" y="4562618"/>
            <a:ext cx="10599576"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Cost is a major constraint</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Riverbed Modeler used to create network simulations</a:t>
            </a:r>
            <a:br>
              <a:rPr lang="en-CA" sz="2400" dirty="0">
                <a:solidFill>
                  <a:srgbClr val="404040"/>
                </a:solidFill>
                <a:latin typeface="Corbel"/>
              </a:rPr>
            </a:br>
            <a:endParaRPr lang="en-CA" sz="2400" dirty="0">
              <a:solidFill>
                <a:srgbClr val="404040"/>
              </a:solidFill>
              <a:latin typeface="Corbe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Weighted Criteria Table used to decide which product to buy</a:t>
            </a:r>
          </a:p>
        </p:txBody>
      </p:sp>
      <p:pic>
        <p:nvPicPr>
          <p:cNvPr id="5" name="Picture 4"/>
          <p:cNvPicPr>
            <a:picLocks noChangeAspect="1"/>
          </p:cNvPicPr>
          <p:nvPr/>
        </p:nvPicPr>
        <p:blipFill>
          <a:blip r:embed="rId3"/>
          <a:stretch>
            <a:fillRect/>
          </a:stretch>
        </p:blipFill>
        <p:spPr>
          <a:xfrm>
            <a:off x="0" y="1057376"/>
            <a:ext cx="12192000" cy="3328012"/>
          </a:xfrm>
          <a:prstGeom prst="rect">
            <a:avLst/>
          </a:prstGeom>
        </p:spPr>
      </p:pic>
    </p:spTree>
    <p:extLst>
      <p:ext uri="{BB962C8B-B14F-4D97-AF65-F5344CB8AC3E}">
        <p14:creationId xmlns:p14="http://schemas.microsoft.com/office/powerpoint/2010/main" val="406856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License Agreements (SLAs)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373193" y="1066104"/>
            <a:ext cx="5896978" cy="5016758"/>
          </a:xfrm>
          <a:prstGeom prst="rect">
            <a:avLst/>
          </a:prstGeom>
          <a:noFill/>
        </p:spPr>
        <p:txBody>
          <a:bodyPr wrap="square" rtlCol="0">
            <a:spAutoFit/>
          </a:bodyPr>
          <a:lstStyle/>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404040"/>
                </a:solidFill>
                <a:effectLst/>
                <a:uLnTx/>
                <a:uFillTx/>
                <a:latin typeface="Corbel"/>
                <a:ea typeface="+mn-ea"/>
                <a:cs typeface="+mn-cs"/>
              </a:rPr>
              <a:t>SLAs are contractual agreements with 3</a:t>
            </a:r>
            <a:r>
              <a:rPr kumimoji="0" lang="en-CA" sz="2000" b="0" i="0" u="none" strike="noStrike" kern="1200" cap="none" spc="0" normalizeH="0" baseline="30000" noProof="0" dirty="0">
                <a:ln>
                  <a:noFill/>
                </a:ln>
                <a:solidFill>
                  <a:srgbClr val="404040"/>
                </a:solidFill>
                <a:effectLst/>
                <a:uLnTx/>
                <a:uFillTx/>
                <a:latin typeface="Corbel"/>
                <a:ea typeface="+mn-ea"/>
                <a:cs typeface="+mn-cs"/>
              </a:rPr>
              <a:t>rd</a:t>
            </a:r>
            <a:r>
              <a:rPr kumimoji="0" lang="en-CA" sz="2000" b="0" i="0" u="none" strike="noStrike" kern="1200" cap="none" spc="0" normalizeH="0" baseline="0" noProof="0" dirty="0">
                <a:ln>
                  <a:noFill/>
                </a:ln>
                <a:solidFill>
                  <a:srgbClr val="404040"/>
                </a:solidFill>
                <a:effectLst/>
                <a:uLnTx/>
                <a:uFillTx/>
                <a:latin typeface="Corbel"/>
                <a:ea typeface="+mn-ea"/>
                <a:cs typeface="+mn-cs"/>
              </a:rPr>
              <a:t> party suppliers to provide a </a:t>
            </a:r>
            <a:r>
              <a:rPr lang="en-CA" sz="2000" dirty="0">
                <a:solidFill>
                  <a:srgbClr val="404040"/>
                </a:solidFill>
                <a:latin typeface="Corbel"/>
              </a:rPr>
              <a:t>guaranteed quality of service (Q0S)</a:t>
            </a:r>
            <a:br>
              <a:rPr lang="en-CA" sz="2000" dirty="0">
                <a:solidFill>
                  <a:srgbClr val="404040"/>
                </a:solidFill>
                <a:latin typeface="Corbel"/>
              </a:rPr>
            </a:br>
            <a:endParaRPr lang="en-CA" sz="2000" dirty="0">
              <a:solidFill>
                <a:srgbClr val="404040"/>
              </a:solidFill>
              <a:latin typeface="Corbel"/>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404040"/>
                </a:solidFill>
                <a:effectLst/>
                <a:uLnTx/>
                <a:uFillTx/>
                <a:latin typeface="Corbel"/>
                <a:ea typeface="+mn-ea"/>
                <a:cs typeface="+mn-cs"/>
              </a:rPr>
              <a:t>Failure to meet the minimum will result in payments to the company</a:t>
            </a:r>
            <a:br>
              <a:rPr kumimoji="0" lang="en-CA" sz="2000" b="0" i="0" u="none" strike="noStrike" kern="1200" cap="none" spc="0" normalizeH="0" baseline="0" noProof="0" dirty="0">
                <a:ln>
                  <a:noFill/>
                </a:ln>
                <a:solidFill>
                  <a:srgbClr val="404040"/>
                </a:solidFill>
                <a:effectLst/>
                <a:uLnTx/>
                <a:uFillTx/>
                <a:latin typeface="Corbel"/>
                <a:ea typeface="+mn-ea"/>
                <a:cs typeface="+mn-cs"/>
              </a:rPr>
            </a:b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dirty="0">
                <a:solidFill>
                  <a:srgbClr val="404040"/>
                </a:solidFill>
                <a:latin typeface="Corbel"/>
              </a:rPr>
              <a:t>Two most common SLAs are speed and latency</a:t>
            </a:r>
            <a:br>
              <a:rPr lang="en-CA" sz="2000" dirty="0">
                <a:solidFill>
                  <a:srgbClr val="404040"/>
                </a:solidFill>
                <a:latin typeface="Corbel"/>
              </a:rPr>
            </a:br>
            <a:endParaRPr lang="en-CA" sz="2000" dirty="0">
              <a:solidFill>
                <a:srgbClr val="404040"/>
              </a:solidFill>
              <a:latin typeface="Corbel"/>
            </a:endParaRPr>
          </a:p>
          <a:p>
            <a:pPr marL="1257300" lvl="2" indent="-342900">
              <a:buFont typeface="Arial" panose="020B0604020202020204" pitchFamily="34" charset="0"/>
              <a:buChar char="•"/>
              <a:defRPr/>
            </a:pPr>
            <a:r>
              <a:rPr kumimoji="0" lang="en-CA" sz="2000" b="0" i="0" u="none" strike="noStrike" kern="1200" cap="none" spc="0" normalizeH="0" baseline="0" noProof="0" dirty="0">
                <a:ln>
                  <a:noFill/>
                </a:ln>
                <a:solidFill>
                  <a:srgbClr val="404040"/>
                </a:solidFill>
                <a:effectLst/>
                <a:uLnTx/>
                <a:uFillTx/>
                <a:latin typeface="Corbel"/>
                <a:ea typeface="+mn-ea"/>
                <a:cs typeface="+mn-cs"/>
              </a:rPr>
              <a:t>Speed – not less than 512 </a:t>
            </a:r>
            <a:r>
              <a:rPr kumimoji="0" lang="en-CA" sz="2000" b="0" i="0" u="none" strike="noStrike" kern="1200" cap="none" spc="0" normalizeH="0" baseline="0" noProof="0" dirty="0" err="1">
                <a:ln>
                  <a:noFill/>
                </a:ln>
                <a:solidFill>
                  <a:srgbClr val="404040"/>
                </a:solidFill>
                <a:effectLst/>
                <a:uLnTx/>
                <a:uFillTx/>
                <a:latin typeface="Corbel"/>
                <a:ea typeface="+mn-ea"/>
                <a:cs typeface="+mn-cs"/>
              </a:rPr>
              <a:t>Mbps</a:t>
            </a:r>
            <a:r>
              <a:rPr kumimoji="0" lang="en-CA" sz="2000" b="0" i="0" u="none" strike="noStrike" kern="1200" cap="none" spc="0" normalizeH="0" baseline="0" noProof="0" dirty="0">
                <a:ln>
                  <a:noFill/>
                </a:ln>
                <a:solidFill>
                  <a:srgbClr val="404040"/>
                </a:solidFill>
                <a:effectLst/>
                <a:uLnTx/>
                <a:uFillTx/>
                <a:latin typeface="Corbel"/>
                <a:ea typeface="+mn-ea"/>
                <a:cs typeface="+mn-cs"/>
              </a:rPr>
              <a:t> of speed provided 99% of  the time over a one year period</a:t>
            </a:r>
            <a:br>
              <a:rPr kumimoji="0" lang="en-CA" sz="2000" b="0" i="0" u="none" strike="noStrike" kern="1200" cap="none" spc="0" normalizeH="0" baseline="0" noProof="0" dirty="0">
                <a:ln>
                  <a:noFill/>
                </a:ln>
                <a:solidFill>
                  <a:srgbClr val="404040"/>
                </a:solidFill>
                <a:effectLst/>
                <a:uLnTx/>
                <a:uFillTx/>
                <a:latin typeface="Corbel"/>
                <a:ea typeface="+mn-ea"/>
                <a:cs typeface="+mn-cs"/>
              </a:rPr>
            </a:b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a:p>
            <a:pPr marL="1257300" lvl="2" indent="-342900">
              <a:buFont typeface="Arial" panose="020B0604020202020204" pitchFamily="34" charset="0"/>
              <a:buChar char="•"/>
              <a:defRPr/>
            </a:pPr>
            <a:r>
              <a:rPr lang="en-CA" sz="2000" dirty="0">
                <a:solidFill>
                  <a:srgbClr val="404040"/>
                </a:solidFill>
                <a:latin typeface="Corbel"/>
              </a:rPr>
              <a:t>Latency – not more than 15ms of latency 99% of the time over one year</a:t>
            </a: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6854533" y="1480619"/>
            <a:ext cx="4964274" cy="3309516"/>
          </a:xfrm>
          <a:prstGeom prst="rect">
            <a:avLst/>
          </a:prstGeom>
        </p:spPr>
      </p:pic>
    </p:spTree>
    <p:extLst>
      <p:ext uri="{BB962C8B-B14F-4D97-AF65-F5344CB8AC3E}">
        <p14:creationId xmlns:p14="http://schemas.microsoft.com/office/powerpoint/2010/main" val="28044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 for Network Failures</a:t>
            </a:r>
          </a:p>
        </p:txBody>
      </p:sp>
      <p:sp>
        <p:nvSpPr>
          <p:cNvPr id="3" name="Content Placeholder 2"/>
          <p:cNvSpPr>
            <a:spLocks noGrp="1"/>
          </p:cNvSpPr>
          <p:nvPr>
            <p:ph type="body" idx="1"/>
          </p:nvPr>
        </p:nvSpPr>
        <p:spPr/>
        <p:txBody>
          <a:bodyPr/>
          <a:lstStyle/>
          <a:p>
            <a:pPr lvl="0"/>
            <a:r>
              <a:rPr lang="en-US" dirty="0"/>
              <a:t>Human Factors   Poor Assumptions</a:t>
            </a:r>
            <a:br>
              <a:rPr lang="en-US" dirty="0"/>
            </a:br>
            <a:r>
              <a:rPr lang="en-US" dirty="0"/>
              <a:t> Hardware/Software Misconfiguration     Poor Policy Guidelines </a:t>
            </a:r>
          </a:p>
        </p:txBody>
      </p:sp>
    </p:spTree>
    <p:extLst>
      <p:ext uri="{BB962C8B-B14F-4D97-AF65-F5344CB8AC3E}">
        <p14:creationId xmlns:p14="http://schemas.microsoft.com/office/powerpoint/2010/main" val="298817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1233424"/>
          </a:xfrm>
        </p:spPr>
        <p:txBody>
          <a:bodyPr>
            <a:normAutofit fontScale="90000"/>
          </a:bodyPr>
          <a:lstStyle/>
          <a:p>
            <a:r>
              <a:rPr lang="en-CA" dirty="0"/>
              <a:t>Human Factors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3" name="Picture 2"/>
          <p:cNvPicPr>
            <a:picLocks noChangeAspect="1"/>
          </p:cNvPicPr>
          <p:nvPr/>
        </p:nvPicPr>
        <p:blipFill>
          <a:blip r:embed="rId3"/>
          <a:stretch>
            <a:fillRect/>
          </a:stretch>
        </p:blipFill>
        <p:spPr>
          <a:xfrm>
            <a:off x="7377953" y="1700784"/>
            <a:ext cx="3917576" cy="3917576"/>
          </a:xfrm>
          <a:prstGeom prst="rect">
            <a:avLst/>
          </a:prstGeom>
        </p:spPr>
      </p:pic>
      <p:sp>
        <p:nvSpPr>
          <p:cNvPr id="6" name="Rectangle 5"/>
          <p:cNvSpPr/>
          <p:nvPr/>
        </p:nvSpPr>
        <p:spPr>
          <a:xfrm>
            <a:off x="1026459" y="1838943"/>
            <a:ext cx="6096000" cy="4007251"/>
          </a:xfrm>
          <a:prstGeom prst="rect">
            <a:avLst/>
          </a:prstGeom>
        </p:spPr>
        <p:txBody>
          <a:bodyPr>
            <a:spAutoFit/>
          </a:bodyPr>
          <a:lstStyle/>
          <a:p>
            <a:pPr marL="274320" lvl="0" indent="-228600">
              <a:lnSpc>
                <a:spcPct val="90000"/>
              </a:lnSpc>
              <a:spcBef>
                <a:spcPts val="1800"/>
              </a:spcBef>
              <a:buClr>
                <a:srgbClr val="263050"/>
              </a:buClr>
              <a:buSzPct val="80000"/>
              <a:buFont typeface="Wingdings" pitchFamily="2" charset="2"/>
              <a:buChar char="§"/>
            </a:pPr>
            <a:r>
              <a:rPr lang="en-CA" sz="2400" dirty="0">
                <a:solidFill>
                  <a:srgbClr val="263050"/>
                </a:solidFill>
              </a:rPr>
              <a:t>Major Reason for security failures</a:t>
            </a:r>
          </a:p>
          <a:p>
            <a:pPr marL="731520" lvl="1" indent="-228600">
              <a:lnSpc>
                <a:spcPct val="90000"/>
              </a:lnSpc>
              <a:spcBef>
                <a:spcPts val="1800"/>
              </a:spcBef>
              <a:buClr>
                <a:srgbClr val="263050"/>
              </a:buClr>
              <a:buSzPct val="80000"/>
              <a:buFont typeface="Wingdings" pitchFamily="2" charset="2"/>
              <a:buChar char="§"/>
            </a:pPr>
            <a:r>
              <a:rPr lang="en-CA" sz="2400" dirty="0">
                <a:solidFill>
                  <a:srgbClr val="263050"/>
                </a:solidFill>
              </a:rPr>
              <a:t>Deceived by hacker due to ignorance</a:t>
            </a:r>
          </a:p>
          <a:p>
            <a:pPr marL="731520" lvl="1" indent="-228600">
              <a:lnSpc>
                <a:spcPct val="90000"/>
              </a:lnSpc>
              <a:spcBef>
                <a:spcPts val="1800"/>
              </a:spcBef>
              <a:buClr>
                <a:srgbClr val="263050"/>
              </a:buClr>
              <a:buSzPct val="80000"/>
              <a:buFont typeface="Wingdings" pitchFamily="2" charset="2"/>
              <a:buChar char="§"/>
            </a:pPr>
            <a:r>
              <a:rPr lang="en-CA" sz="2400" dirty="0">
                <a:solidFill>
                  <a:srgbClr val="263050"/>
                </a:solidFill>
              </a:rPr>
              <a:t>Take advantage of people’s helping nature – “Piggy-backing”</a:t>
            </a:r>
          </a:p>
          <a:p>
            <a:pPr marL="274320" lvl="0" indent="-228600">
              <a:lnSpc>
                <a:spcPct val="90000"/>
              </a:lnSpc>
              <a:spcBef>
                <a:spcPts val="1800"/>
              </a:spcBef>
              <a:buClr>
                <a:srgbClr val="263050"/>
              </a:buClr>
              <a:buSzPct val="80000"/>
              <a:buFont typeface="Wingdings" pitchFamily="2" charset="2"/>
              <a:buChar char="§"/>
            </a:pPr>
            <a:r>
              <a:rPr lang="en-CA" sz="2400" dirty="0">
                <a:solidFill>
                  <a:srgbClr val="263050"/>
                </a:solidFill>
              </a:rPr>
              <a:t>User training can prevent failures due to ignorance </a:t>
            </a:r>
          </a:p>
          <a:p>
            <a:pPr marL="274320" lvl="0" indent="-228600">
              <a:lnSpc>
                <a:spcPct val="90000"/>
              </a:lnSpc>
              <a:spcBef>
                <a:spcPts val="1800"/>
              </a:spcBef>
              <a:buClr>
                <a:srgbClr val="263050"/>
              </a:buClr>
              <a:buSzPct val="80000"/>
              <a:buFont typeface="Wingdings" pitchFamily="2" charset="2"/>
              <a:buChar char="§"/>
            </a:pPr>
            <a:r>
              <a:rPr lang="en-CA" sz="2400" dirty="0">
                <a:solidFill>
                  <a:srgbClr val="263050"/>
                </a:solidFill>
              </a:rPr>
              <a:t>Most secure buildings use a special code entered to alert security that  an unauthorized person is entering the building.</a:t>
            </a:r>
          </a:p>
        </p:txBody>
      </p:sp>
    </p:spTree>
    <p:extLst>
      <p:ext uri="{BB962C8B-B14F-4D97-AF65-F5344CB8AC3E}">
        <p14:creationId xmlns:p14="http://schemas.microsoft.com/office/powerpoint/2010/main" val="392501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467360"/>
            <a:ext cx="9509760" cy="1222292"/>
          </a:xfrm>
        </p:spPr>
        <p:txBody>
          <a:bodyPr>
            <a:normAutofit fontScale="90000"/>
          </a:bodyPr>
          <a:lstStyle/>
          <a:p>
            <a:r>
              <a:rPr lang="en-CA" dirty="0"/>
              <a:t>Poor Assumptions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895669" cy="526297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Never trust user input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Do not assume that the user will provide input in the format and length your application </a:t>
            </a:r>
          </a:p>
          <a:p>
            <a:pPr marL="742950" lvl="1" indent="-285750">
              <a:buFont typeface="Arial" panose="020B0604020202020204" pitchFamily="34" charset="0"/>
              <a:buChar char="•"/>
              <a:defRPr/>
            </a:pPr>
            <a:r>
              <a:rPr lang="en-CA" sz="2400" dirty="0">
                <a:solidFill>
                  <a:srgbClr val="404040"/>
                </a:solidFill>
                <a:latin typeface="Corbel"/>
              </a:rPr>
              <a:t>Over trusting leads to SQL Injection attacks, Buffer Overflows</a:t>
            </a:r>
          </a:p>
          <a:p>
            <a:pPr marL="285750"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Create a “choke-point” in your application where all input regardless of source, file, library, environment variable, is checked and validated before use</a:t>
            </a:r>
          </a:p>
          <a:p>
            <a:pPr marL="285750" indent="-285750">
              <a:buFont typeface="Arial" panose="020B0604020202020204" pitchFamily="34" charset="0"/>
              <a:buChar char="•"/>
              <a:defRPr/>
            </a:pPr>
            <a:r>
              <a:rPr lang="en-CA" sz="2400" dirty="0">
                <a:solidFill>
                  <a:srgbClr val="404040"/>
                </a:solidFill>
                <a:latin typeface="Corbel"/>
              </a:rPr>
              <a:t>Use Regular Expressions, stored procedures and string safe libraries</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6096000" y="1230377"/>
            <a:ext cx="5715000" cy="3810000"/>
          </a:xfrm>
          <a:prstGeom prst="rect">
            <a:avLst/>
          </a:prstGeom>
        </p:spPr>
      </p:pic>
    </p:spTree>
    <p:extLst>
      <p:ext uri="{BB962C8B-B14F-4D97-AF65-F5344CB8AC3E}">
        <p14:creationId xmlns:p14="http://schemas.microsoft.com/office/powerpoint/2010/main" val="395025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TotalTime>
  <Words>5807</Words>
  <Application>Microsoft Office PowerPoint</Application>
  <PresentationFormat>Widescreen</PresentationFormat>
  <Paragraphs>280</Paragraphs>
  <Slides>33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Corbel</vt:lpstr>
      <vt:lpstr>Euphemia</vt:lpstr>
      <vt:lpstr>Wingdings</vt:lpstr>
      <vt:lpstr>Banded Design Blue 16x9</vt:lpstr>
      <vt:lpstr>DCF255</vt:lpstr>
      <vt:lpstr>Agenda</vt:lpstr>
      <vt:lpstr>Network Management</vt:lpstr>
      <vt:lpstr>Network Management </vt:lpstr>
      <vt:lpstr>Cost and Decision Making  </vt:lpstr>
      <vt:lpstr>License Agreements (SLAs)  </vt:lpstr>
      <vt:lpstr>Reasons for Network Failures</vt:lpstr>
      <vt:lpstr>Human Factors  </vt:lpstr>
      <vt:lpstr>Poor Assumptions  </vt:lpstr>
      <vt:lpstr> Hardware\Software Misconfigurations</vt:lpstr>
      <vt:lpstr>Poor Policy Guidelines  </vt:lpstr>
      <vt:lpstr>Password Complexity   </vt:lpstr>
      <vt:lpstr> Security Management</vt:lpstr>
      <vt:lpstr>Security Management  </vt:lpstr>
      <vt:lpstr>Plan Protect Respond </vt:lpstr>
      <vt:lpstr>Planning: Risk Analysis</vt:lpstr>
      <vt:lpstr>Protect: Defense in Depth </vt:lpstr>
      <vt:lpstr>Respond: Comprehensive Security Policy </vt:lpstr>
      <vt:lpstr>Threat Environment</vt:lpstr>
      <vt:lpstr>Hacking </vt:lpstr>
      <vt:lpstr>Hacking Scenario 1</vt:lpstr>
      <vt:lpstr>Hacking Scenario 2</vt:lpstr>
      <vt:lpstr>Hacking Scenario 3</vt:lpstr>
      <vt:lpstr>Hacking Scenario 4</vt:lpstr>
      <vt:lpstr>Threat Environment</vt:lpstr>
      <vt:lpstr>Hacker Motive and Methodology</vt:lpstr>
      <vt:lpstr>Types of Attacks: Individual</vt:lpstr>
      <vt:lpstr>Types of Attacks: Corporation</vt:lpstr>
      <vt:lpstr>Types of Attacks: Corporation</vt:lpstr>
      <vt:lpstr>Types of Attacks: Corporation</vt:lpstr>
      <vt:lpstr>Types of Attacks: Denial of Service</vt:lpstr>
      <vt:lpstr>Types of Attacks: Smurf Attack</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DCF255</dc:title>
  <dc:creator>Danny Roy</dc:creator>
  <cp:lastModifiedBy>Danny Roy</cp:lastModifiedBy>
  <cp:revision>29</cp:revision>
  <dcterms:created xsi:type="dcterms:W3CDTF">2017-03-03T20:06:56Z</dcterms:created>
  <dcterms:modified xsi:type="dcterms:W3CDTF">2017-03-04T14:56:08Z</dcterms:modified>
</cp:coreProperties>
</file>